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media1.mov" ContentType="video/unknown"/>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1" name="Shape 191"/>
          <p:cNvSpPr/>
          <p:nvPr>
            <p:ph type="sldImg"/>
          </p:nvPr>
        </p:nvSpPr>
        <p:spPr>
          <a:xfrm>
            <a:off x="1143000" y="685800"/>
            <a:ext cx="4572000" cy="3429000"/>
          </a:xfrm>
          <a:prstGeom prst="rect">
            <a:avLst/>
          </a:prstGeom>
        </p:spPr>
        <p:txBody>
          <a:bodyPr/>
          <a:lstStyle/>
          <a:p>
            <a:pPr/>
          </a:p>
        </p:txBody>
      </p:sp>
      <p:sp>
        <p:nvSpPr>
          <p:cNvPr id="192" name="Shape 1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lvl1pPr defTabSz="914400">
              <a:defRPr sz="2000">
                <a:latin typeface="+mn-lt"/>
                <a:ea typeface="+mn-ea"/>
                <a:cs typeface="+mn-cs"/>
                <a:sym typeface="Helvetica Neue"/>
              </a:defRPr>
            </a:lvl1pPr>
          </a:lstStyle>
          <a:p>
            <a:pPr/>
            <a:r>
              <a:t>By the end of this section, I hope to have you write a few different outlines that you can use for different length workshops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Shape 522"/>
          <p:cNvSpPr/>
          <p:nvPr>
            <p:ph type="sldImg"/>
          </p:nvPr>
        </p:nvSpPr>
        <p:spPr>
          <a:prstGeom prst="rect">
            <a:avLst/>
          </a:prstGeom>
        </p:spPr>
        <p:txBody>
          <a:bodyPr/>
          <a:lstStyle/>
          <a:p>
            <a:pPr/>
          </a:p>
        </p:txBody>
      </p:sp>
      <p:sp>
        <p:nvSpPr>
          <p:cNvPr id="523" name="Shape 523"/>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Shape 553"/>
          <p:cNvSpPr/>
          <p:nvPr>
            <p:ph type="sldImg"/>
          </p:nvPr>
        </p:nvSpPr>
        <p:spPr>
          <a:prstGeom prst="rect">
            <a:avLst/>
          </a:prstGeom>
        </p:spPr>
        <p:txBody>
          <a:bodyPr/>
          <a:lstStyle/>
          <a:p>
            <a:pPr/>
          </a:p>
        </p:txBody>
      </p:sp>
      <p:sp>
        <p:nvSpPr>
          <p:cNvPr id="554" name="Shape 554"/>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Shape 564"/>
          <p:cNvSpPr/>
          <p:nvPr>
            <p:ph type="sldImg"/>
          </p:nvPr>
        </p:nvSpPr>
        <p:spPr>
          <a:prstGeom prst="rect">
            <a:avLst/>
          </a:prstGeom>
        </p:spPr>
        <p:txBody>
          <a:bodyPr/>
          <a:lstStyle/>
          <a:p>
            <a:pPr/>
          </a:p>
        </p:txBody>
      </p:sp>
      <p:sp>
        <p:nvSpPr>
          <p:cNvPr id="565" name="Shape 565"/>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Shape 631"/>
          <p:cNvSpPr/>
          <p:nvPr>
            <p:ph type="sldImg"/>
          </p:nvPr>
        </p:nvSpPr>
        <p:spPr>
          <a:prstGeom prst="rect">
            <a:avLst/>
          </a:prstGeom>
        </p:spPr>
        <p:txBody>
          <a:bodyPr/>
          <a:lstStyle/>
          <a:p>
            <a:pPr/>
          </a:p>
        </p:txBody>
      </p:sp>
      <p:sp>
        <p:nvSpPr>
          <p:cNvPr id="632" name="Shape 632"/>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Shape 646"/>
          <p:cNvSpPr/>
          <p:nvPr>
            <p:ph type="sldImg"/>
          </p:nvPr>
        </p:nvSpPr>
        <p:spPr>
          <a:prstGeom prst="rect">
            <a:avLst/>
          </a:prstGeom>
        </p:spPr>
        <p:txBody>
          <a:bodyPr/>
          <a:lstStyle/>
          <a:p>
            <a:pPr/>
          </a:p>
        </p:txBody>
      </p:sp>
      <p:sp>
        <p:nvSpPr>
          <p:cNvPr id="647" name="Shape 647"/>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Shape 680"/>
          <p:cNvSpPr/>
          <p:nvPr>
            <p:ph type="sldImg"/>
          </p:nvPr>
        </p:nvSpPr>
        <p:spPr>
          <a:prstGeom prst="rect">
            <a:avLst/>
          </a:prstGeom>
        </p:spPr>
        <p:txBody>
          <a:bodyPr/>
          <a:lstStyle/>
          <a:p>
            <a:pPr/>
          </a:p>
        </p:txBody>
      </p:sp>
      <p:sp>
        <p:nvSpPr>
          <p:cNvPr id="681" name="Shape 68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Shape 712"/>
          <p:cNvSpPr/>
          <p:nvPr>
            <p:ph type="sldImg"/>
          </p:nvPr>
        </p:nvSpPr>
        <p:spPr>
          <a:prstGeom prst="rect">
            <a:avLst/>
          </a:prstGeom>
        </p:spPr>
        <p:txBody>
          <a:bodyPr/>
          <a:lstStyle/>
          <a:p>
            <a:pPr/>
          </a:p>
        </p:txBody>
      </p:sp>
      <p:sp>
        <p:nvSpPr>
          <p:cNvPr id="713" name="Shape 713"/>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a:p>
        </p:txBody>
      </p:sp>
      <p:sp>
        <p:nvSpPr>
          <p:cNvPr id="743" name="Shape 743"/>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Shape 759"/>
          <p:cNvSpPr/>
          <p:nvPr>
            <p:ph type="sldImg"/>
          </p:nvPr>
        </p:nvSpPr>
        <p:spPr>
          <a:prstGeom prst="rect">
            <a:avLst/>
          </a:prstGeom>
        </p:spPr>
        <p:txBody>
          <a:bodyPr/>
          <a:lstStyle/>
          <a:p>
            <a:pPr/>
          </a:p>
        </p:txBody>
      </p:sp>
      <p:sp>
        <p:nvSpPr>
          <p:cNvPr id="760" name="Shape 760"/>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Shape 763"/>
          <p:cNvSpPr/>
          <p:nvPr>
            <p:ph type="sldImg"/>
          </p:nvPr>
        </p:nvSpPr>
        <p:spPr>
          <a:prstGeom prst="rect">
            <a:avLst/>
          </a:prstGeom>
        </p:spPr>
        <p:txBody>
          <a:bodyPr/>
          <a:lstStyle/>
          <a:p>
            <a:pPr/>
          </a:p>
        </p:txBody>
      </p:sp>
      <p:sp>
        <p:nvSpPr>
          <p:cNvPr id="764" name="Shape 764"/>
          <p:cNvSpPr/>
          <p:nvPr>
            <p:ph type="body" sz="quarter" idx="1"/>
          </p:nvPr>
        </p:nvSpPr>
        <p:spPr>
          <a:prstGeom prst="rect">
            <a:avLst/>
          </a:prstGeom>
        </p:spPr>
        <p:txBody>
          <a:bodyPr/>
          <a:lstStyle/>
          <a:p>
            <a:pPr/>
            <a:r>
              <a:t>A technique borrowed from UI designers.</a:t>
            </a:r>
          </a:p>
          <a:p>
            <a:pPr/>
            <a:r>
              <a:t>Lesson design is all about putting yourself in your learner's shoes, and this is a helpful way to do that. It is all you will have to go on until you can start to get student/day of class feedback.</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Shape 801"/>
          <p:cNvSpPr/>
          <p:nvPr>
            <p:ph type="sldImg"/>
          </p:nvPr>
        </p:nvSpPr>
        <p:spPr>
          <a:prstGeom prst="rect">
            <a:avLst/>
          </a:prstGeom>
        </p:spPr>
        <p:txBody>
          <a:bodyPr/>
          <a:lstStyle/>
          <a:p>
            <a:pPr/>
          </a:p>
        </p:txBody>
      </p:sp>
      <p:sp>
        <p:nvSpPr>
          <p:cNvPr id="802" name="Shape 802"/>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Shape 809"/>
          <p:cNvSpPr/>
          <p:nvPr>
            <p:ph type="sldImg"/>
          </p:nvPr>
        </p:nvSpPr>
        <p:spPr>
          <a:prstGeom prst="rect">
            <a:avLst/>
          </a:prstGeom>
        </p:spPr>
        <p:txBody>
          <a:bodyPr/>
          <a:lstStyle/>
          <a:p>
            <a:pPr/>
          </a:p>
        </p:txBody>
      </p:sp>
      <p:sp>
        <p:nvSpPr>
          <p:cNvPr id="810" name="Shape 810"/>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Shape 830"/>
          <p:cNvSpPr/>
          <p:nvPr>
            <p:ph type="sldImg"/>
          </p:nvPr>
        </p:nvSpPr>
        <p:spPr>
          <a:prstGeom prst="rect">
            <a:avLst/>
          </a:prstGeom>
        </p:spPr>
        <p:txBody>
          <a:bodyPr/>
          <a:lstStyle/>
          <a:p>
            <a:pPr/>
          </a:p>
        </p:txBody>
      </p:sp>
      <p:sp>
        <p:nvSpPr>
          <p:cNvPr id="831" name="Shape 831"/>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A learner persona is a detailed profile of a representative, but perhaps imaginary student. </a:t>
            </a:r>
          </a:p>
          <a:p>
            <a:pPr/>
          </a:p>
          <a:p>
            <a:pPr/>
            <a:r>
              <a:t>The technique borrowed from UI designers.</a:t>
            </a:r>
          </a:p>
          <a:p>
            <a:pPr/>
            <a:r>
              <a:t>Lesson design is all about putting yourself in your learner's shoes, and this is a helpful way to do that. It is all you will have to go on until you can start to get student/day of class feedback.</a:t>
            </a:r>
            <a:br/>
            <a:br/>
            <a:r>
              <a:t>A good learner persona should consist of five parts. </a:t>
            </a:r>
          </a:p>
          <a:p>
            <a:pPr/>
          </a:p>
          <a:p>
            <a:pPr/>
            <a:r>
              <a:t>Here's an example persona written by Greg:</a:t>
            </a:r>
            <a:br/>
            <a:br/>
            <a:r>
              <a:t>"Jean is a professor of Computer Science whose research area is operating systems. She has been teaching undergraduate classes for six years, and increasingly believes there has to be a better way. The only training available through her university's teaching and learning center relates to posting assignments and grades in the learning management system, so she wants to find out what else she ought to be asking for."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3.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3.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 Id="rId3"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FFFFFF"/>
        </a:solidFill>
      </p:bgPr>
    </p:bg>
    <p:spTree>
      <p:nvGrpSpPr>
        <p:cNvPr id="1" name=""/>
        <p:cNvGrpSpPr/>
        <p:nvPr/>
      </p:nvGrpSpPr>
      <p:grpSpPr>
        <a:xfrm>
          <a:off x="0" y="0"/>
          <a:ext cx="0" cy="0"/>
          <a:chOff x="0" y="0"/>
          <a:chExt cx="0" cy="0"/>
        </a:xfrm>
      </p:grpSpPr>
      <p:sp>
        <p:nvSpPr>
          <p:cNvPr id="11" name="Shape 11"/>
          <p:cNvSpPr txBox="1"/>
          <p:nvPr/>
        </p:nvSpPr>
        <p:spPr>
          <a:xfrm>
            <a:off x="9449828" y="10812247"/>
            <a:ext cx="5844432" cy="2225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5200">
                <a:latin typeface="Helvetica"/>
                <a:ea typeface="Helvetica"/>
                <a:cs typeface="Helvetica"/>
                <a:sym typeface="Helvetica"/>
              </a:defRPr>
            </a:pPr>
            <a:r>
              <a:t>Garrett Grolemund</a:t>
            </a:r>
          </a:p>
          <a:p>
            <a:pPr>
              <a:defRPr sz="2800">
                <a:latin typeface="Helvetica"/>
                <a:ea typeface="Helvetica"/>
                <a:cs typeface="Helvetica"/>
                <a:sym typeface="Helvetica"/>
              </a:defRPr>
            </a:pPr>
            <a:r>
              <a:t>Data Scientist, Educator</a:t>
            </a:r>
          </a:p>
          <a:p>
            <a:pPr>
              <a:defRPr sz="2800">
                <a:latin typeface="Helvetica"/>
                <a:ea typeface="Helvetica"/>
                <a:cs typeface="Helvetica"/>
                <a:sym typeface="Helvetica"/>
              </a:defRPr>
            </a:pPr>
            <a:r>
              <a:t>January 2017</a:t>
            </a:r>
            <a:br/>
            <a:r>
              <a:t>RStudio</a:t>
            </a:r>
          </a:p>
        </p:txBody>
      </p:sp>
      <p:sp>
        <p:nvSpPr>
          <p:cNvPr id="12" name="Shape 12"/>
          <p:cNvSpPr txBox="1"/>
          <p:nvPr/>
        </p:nvSpPr>
        <p:spPr>
          <a:xfrm>
            <a:off x="777634" y="1142340"/>
            <a:ext cx="22828730"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Master the Tidyverse</a:t>
            </a:r>
          </a:p>
        </p:txBody>
      </p:sp>
      <p:pic>
        <p:nvPicPr>
          <p:cNvPr id="13" name="pasted-image.png"/>
          <p:cNvPicPr>
            <a:picLocks noChangeAspect="1"/>
          </p:cNvPicPr>
          <p:nvPr/>
        </p:nvPicPr>
        <p:blipFill>
          <a:blip r:embed="rId2">
            <a:extLst/>
          </a:blip>
          <a:srcRect l="4726" t="5029" r="4075" b="5848"/>
          <a:stretch>
            <a:fillRect/>
          </a:stretch>
        </p:blipFill>
        <p:spPr>
          <a:xfrm>
            <a:off x="7953374" y="3648680"/>
            <a:ext cx="8477159" cy="6903525"/>
          </a:xfrm>
          <a:prstGeom prst="rect">
            <a:avLst/>
          </a:prstGeom>
          <a:ln w="12700">
            <a:miter lim="400000"/>
          </a:ln>
        </p:spPr>
      </p:pic>
      <p:sp>
        <p:nvSpPr>
          <p:cNvPr id="14" name="Shape 14"/>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11">
    <p:bg>
      <p:bgPr>
        <a:solidFill>
          <a:srgbClr val="FFFFFF"/>
        </a:solidFill>
      </p:bgPr>
    </p:bg>
    <p:spTree>
      <p:nvGrpSpPr>
        <p:cNvPr id="1" name=""/>
        <p:cNvGrpSpPr/>
        <p:nvPr/>
      </p:nvGrpSpPr>
      <p:grpSpPr>
        <a:xfrm>
          <a:off x="0" y="0"/>
          <a:ext cx="0" cy="0"/>
          <a:chOff x="0" y="0"/>
          <a:chExt cx="0" cy="0"/>
        </a:xfrm>
      </p:grpSpPr>
      <p:pic>
        <p:nvPicPr>
          <p:cNvPr id="91"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92" name="Shape 92"/>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5">
    <p:bg>
      <p:bgPr>
        <a:solidFill>
          <a:srgbClr val="FFFFFF"/>
        </a:solidFill>
      </p:bgPr>
    </p:bg>
    <p:spTree>
      <p:nvGrpSpPr>
        <p:cNvPr id="1" name=""/>
        <p:cNvGrpSpPr/>
        <p:nvPr/>
      </p:nvGrpSpPr>
      <p:grpSpPr>
        <a:xfrm>
          <a:off x="0" y="0"/>
          <a:ext cx="0" cy="0"/>
          <a:chOff x="0" y="0"/>
          <a:chExt cx="0" cy="0"/>
        </a:xfrm>
      </p:grpSpPr>
      <p:pic>
        <p:nvPicPr>
          <p:cNvPr id="99"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100" name="Shape 100"/>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107" name="Shape 107"/>
          <p:cNvSpPr txBox="1"/>
          <p:nvPr/>
        </p:nvSpPr>
        <p:spPr>
          <a:xfrm>
            <a:off x="-36668" y="13054142"/>
            <a:ext cx="3779386"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t>Slides </a:t>
            </a:r>
            <a:r>
              <a:rPr u="sng">
                <a:hlinkClick r:id="rId2" invalidUrl="" action="" tgtFrame="" tooltip="" history="1" highlightClick="0" endSnd="0"/>
              </a:rPr>
              <a:t>CC BY-SA RStudio</a:t>
            </a:r>
          </a:p>
        </p:txBody>
      </p:sp>
      <p:pic>
        <p:nvPicPr>
          <p:cNvPr id="10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09" name="Shape 109"/>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16" name="Shape 116"/>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117" name="Shape 117"/>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18" name="Shape 11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pic>
        <p:nvPicPr>
          <p:cNvPr id="119"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20" name="Shape 120"/>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27" name="Shape 127"/>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pPr/>
            <a:r>
              <a:t>–Johnny Appleseed</a:t>
            </a:r>
          </a:p>
        </p:txBody>
      </p:sp>
      <p:sp>
        <p:nvSpPr>
          <p:cNvPr id="128" name="Shape 128"/>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i="1" sz="11100">
                <a:solidFill>
                  <a:srgbClr val="005493">
                    <a:alpha val="75000"/>
                  </a:srgbClr>
                </a:solidFill>
              </a:defRPr>
            </a:lvl1pPr>
          </a:lstStyle>
          <a:p>
            <a:pPr/>
            <a:r>
              <a:t>“Type a quote here.”</a:t>
            </a:r>
          </a:p>
        </p:txBody>
      </p:sp>
      <p:sp>
        <p:nvSpPr>
          <p:cNvPr id="129" name="Shape 12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30" name="Shape 130"/>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37" name="Shape 13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pic>
        <p:nvPicPr>
          <p:cNvPr id="13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139" name="Shape 139"/>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pic>
        <p:nvPicPr>
          <p:cNvPr id="14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147" name="Shape 147"/>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148" name="Shape 148"/>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49" name="Shape 149"/>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56" name="Shape 15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57" name="Shape 15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pic>
        <p:nvPicPr>
          <p:cNvPr id="164" name="pdf-dplyr.pdf"/>
          <p:cNvPicPr>
            <a:picLocks noChangeAspect="1"/>
          </p:cNvPicPr>
          <p:nvPr/>
        </p:nvPicPr>
        <p:blipFill>
          <a:blip r:embed="rId2">
            <a:extLst/>
          </a:blip>
          <a:stretch>
            <a:fillRect/>
          </a:stretch>
        </p:blipFill>
        <p:spPr>
          <a:xfrm>
            <a:off x="22452291" y="11722529"/>
            <a:ext cx="1536701" cy="1781028"/>
          </a:xfrm>
          <a:prstGeom prst="rect">
            <a:avLst/>
          </a:prstGeom>
          <a:ln w="12700">
            <a:miter lim="400000"/>
          </a:ln>
        </p:spPr>
      </p:pic>
      <p:sp>
        <p:nvSpPr>
          <p:cNvPr id="165" name="Shape 165"/>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166" name="Shape 166"/>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67" name="Shape 16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174" name="Shape 174"/>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175" name="Shape 175"/>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76" name="Shape 17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177" name="Shape 17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pic>
        <p:nvPicPr>
          <p:cNvPr id="21" name="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22" name="Shape 22"/>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1">
    <p:bg>
      <p:bgPr>
        <a:solidFill>
          <a:srgbClr val="FFFFFF"/>
        </a:solidFill>
      </p:bgPr>
    </p:bg>
    <p:spTree>
      <p:nvGrpSpPr>
        <p:cNvPr id="1" name=""/>
        <p:cNvGrpSpPr/>
        <p:nvPr/>
      </p:nvGrpSpPr>
      <p:grpSpPr>
        <a:xfrm>
          <a:off x="0" y="0"/>
          <a:ext cx="0" cy="0"/>
          <a:chOff x="0" y="0"/>
          <a:chExt cx="0" cy="0"/>
        </a:xfrm>
      </p:grpSpPr>
      <p:sp>
        <p:nvSpPr>
          <p:cNvPr id="184" name="CC BY-SA RStudio"/>
          <p:cNvSpPr txBox="1"/>
          <p:nvPr/>
        </p:nvSpPr>
        <p:spPr>
          <a:xfrm>
            <a:off x="-91160" y="13054143"/>
            <a:ext cx="2826420" cy="523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defRPr sz="2500" u="sng">
                <a:solidFill>
                  <a:srgbClr val="0000FF"/>
                </a:solidFill>
                <a:uFill>
                  <a:solidFill>
                    <a:srgbClr val="0000FF"/>
                  </a:solidFill>
                </a:uFill>
                <a:latin typeface="Helvetica"/>
                <a:ea typeface="Helvetica"/>
                <a:cs typeface="Helvetica"/>
                <a:sym typeface="Helvetica"/>
                <a:hlinkClick r:id="rId2" invalidUrl="" action="" tgtFrame="" tooltip="" history="1" highlightClick="0" endSnd="0"/>
              </a:defRPr>
            </a:lvl1pPr>
          </a:lstStyle>
          <a:p>
            <a:pPr>
              <a:defRPr>
                <a:solidFill>
                  <a:srgbClr val="78AAD6"/>
                </a:solidFill>
                <a:uFillTx/>
              </a:defRPr>
            </a:pPr>
            <a:r>
              <a:rPr>
                <a:solidFill>
                  <a:srgbClr val="0000FF"/>
                </a:solidFill>
                <a:uFill>
                  <a:solidFill>
                    <a:srgbClr val="0000FF"/>
                  </a:solidFill>
                </a:uFill>
                <a:hlinkClick r:id="rId2" invalidUrl="" action="" tgtFrame="" tooltip="" history="1" highlightClick="0" endSnd="0"/>
              </a:rPr>
              <a:t>CC BY-SA RStudio</a:t>
            </a:r>
          </a:p>
        </p:txBody>
      </p:sp>
      <p:sp>
        <p:nvSpPr>
          <p:cNvPr id="185" name="Shape 185"/>
          <p:cNvSpPr txBox="1"/>
          <p:nvPr>
            <p:ph type="sldNum" sz="quarter" idx="2"/>
          </p:nvPr>
        </p:nvSpPr>
        <p:spPr>
          <a:xfrm>
            <a:off x="11952883" y="13019484"/>
            <a:ext cx="460375" cy="498475"/>
          </a:xfrm>
          <a:prstGeom prst="rect">
            <a:avLst/>
          </a:prstGeom>
        </p:spPr>
        <p:txBody>
          <a:bodyPr lIns="71436" tIns="71436" rIns="71436" bIns="71436"/>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 name="Shape 29"/>
          <p:cNvSpPr txBox="1"/>
          <p:nvPr>
            <p:ph type="title"/>
          </p:nvPr>
        </p:nvSpPr>
        <p:spPr>
          <a:xfrm>
            <a:off x="831199" y="5735599"/>
            <a:ext cx="22721602" cy="2244801"/>
          </a:xfrm>
          <a:prstGeom prst="rect">
            <a:avLst/>
          </a:prstGeom>
        </p:spPr>
        <p:txBody>
          <a:bodyPr lIns="243799" tIns="243799" rIns="243799" bIns="243799"/>
          <a:lstStyle>
            <a:lvl1pPr algn="ctr" defTabSz="2438400">
              <a:defRPr cap="none" sz="9600">
                <a:solidFill>
                  <a:srgbClr val="F3F3F3"/>
                </a:solidFill>
              </a:defRPr>
            </a:lvl1pPr>
          </a:lstStyle>
          <a:p>
            <a:pPr/>
            <a:r>
              <a:t>Title Text</a:t>
            </a:r>
          </a:p>
        </p:txBody>
      </p:sp>
      <p:sp>
        <p:nvSpPr>
          <p:cNvPr id="30" name="Shape 30"/>
          <p:cNvSpPr txBox="1"/>
          <p:nvPr>
            <p:ph type="sldNum" sz="quarter" idx="2"/>
          </p:nvPr>
        </p:nvSpPr>
        <p:spPr>
          <a:xfrm>
            <a:off x="23188836" y="12524794"/>
            <a:ext cx="867584" cy="870498"/>
          </a:xfrm>
          <a:prstGeom prst="rect">
            <a:avLst/>
          </a:prstGeom>
        </p:spPr>
        <p:txBody>
          <a:bodyPr lIns="243799" tIns="243799" rIns="243799" bIns="243799" anchor="ctr"/>
          <a:lstStyle>
            <a:lvl1pPr algn="r" defTabSz="2438400">
              <a:defRPr sz="2600">
                <a:solidFill>
                  <a:srgbClr val="ADADAD"/>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37" name="Shape 37"/>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pPr/>
            <a:r>
              <a:t>–Johnny Appleseed</a:t>
            </a:r>
          </a:p>
        </p:txBody>
      </p:sp>
      <p:sp>
        <p:nvSpPr>
          <p:cNvPr id="38" name="Shape 38"/>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i="1" sz="11100">
                <a:solidFill>
                  <a:srgbClr val="005493">
                    <a:alpha val="75000"/>
                  </a:srgbClr>
                </a:solidFill>
              </a:defRPr>
            </a:lvl1pPr>
          </a:lstStyle>
          <a:p>
            <a:pPr/>
            <a:r>
              <a:t>“Type a quote here.”</a:t>
            </a:r>
          </a:p>
        </p:txBody>
      </p:sp>
      <p:sp>
        <p:nvSpPr>
          <p:cNvPr id="39" name="Shape 39"/>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1">
    <p:bg>
      <p:bgPr>
        <a:solidFill>
          <a:srgbClr val="FFFFFF"/>
        </a:solidFill>
      </p:bgPr>
    </p:bg>
    <p:spTree>
      <p:nvGrpSpPr>
        <p:cNvPr id="1" name=""/>
        <p:cNvGrpSpPr/>
        <p:nvPr/>
      </p:nvGrpSpPr>
      <p:grpSpPr>
        <a:xfrm>
          <a:off x="0" y="0"/>
          <a:ext cx="0" cy="0"/>
          <a:chOff x="0" y="0"/>
          <a:chExt cx="0" cy="0"/>
        </a:xfrm>
      </p:grpSpPr>
      <p:pic>
        <p:nvPicPr>
          <p:cNvPr id="4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47" name="Shape 4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54" name="Shape 54"/>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55" name="Shape 55"/>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pic>
        <p:nvPicPr>
          <p:cNvPr id="56"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57" name="Shape 57"/>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copy">
    <p:bg>
      <p:bgPr>
        <a:solidFill>
          <a:srgbClr val="FFFFFF"/>
        </a:solidFill>
      </p:bgPr>
    </p:bg>
    <p:spTree>
      <p:nvGrpSpPr>
        <p:cNvPr id="1" name=""/>
        <p:cNvGrpSpPr/>
        <p:nvPr/>
      </p:nvGrpSpPr>
      <p:grpSpPr>
        <a:xfrm>
          <a:off x="0" y="0"/>
          <a:ext cx="0" cy="0"/>
          <a:chOff x="0" y="0"/>
          <a:chExt cx="0" cy="0"/>
        </a:xfrm>
      </p:grpSpPr>
      <p:pic>
        <p:nvPicPr>
          <p:cNvPr id="64"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65" name="Shape 65"/>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solidFill>
          <a:srgbClr val="FFFFFF"/>
        </a:solidFill>
      </p:bgPr>
    </p:bg>
    <p:spTree>
      <p:nvGrpSpPr>
        <p:cNvPr id="1" name=""/>
        <p:cNvGrpSpPr/>
        <p:nvPr/>
      </p:nvGrpSpPr>
      <p:grpSpPr>
        <a:xfrm>
          <a:off x="0" y="0"/>
          <a:ext cx="0" cy="0"/>
          <a:chOff x="0" y="0"/>
          <a:chExt cx="0" cy="0"/>
        </a:xfrm>
      </p:grpSpPr>
      <p:sp>
        <p:nvSpPr>
          <p:cNvPr id="72" name="Shape 72"/>
          <p:cNvSpPr txBox="1"/>
          <p:nvPr/>
        </p:nvSpPr>
        <p:spPr>
          <a:xfrm>
            <a:off x="-110024" y="13054142"/>
            <a:ext cx="3796904"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2500">
                <a:solidFill>
                  <a:srgbClr val="78AAD6"/>
                </a:solidFill>
                <a:latin typeface="Helvetica"/>
                <a:ea typeface="Helvetica"/>
                <a:cs typeface="Helvetica"/>
                <a:sym typeface="Helvetica"/>
              </a:defRPr>
            </a:pPr>
            <a:r>
              <a:t>Slides </a:t>
            </a:r>
            <a:r>
              <a:rPr u="sng">
                <a:hlinkClick r:id="rId2" invalidUrl="" action="" tgtFrame="" tooltip="" history="1" highlightClick="0" endSnd="0"/>
              </a:rPr>
              <a:t>CC-BY-SA RStudio</a:t>
            </a:r>
          </a:p>
        </p:txBody>
      </p:sp>
      <p:pic>
        <p:nvPicPr>
          <p:cNvPr id="73"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74" name="Shape 74"/>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81" name="Shape 81"/>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82" name="Shape 82"/>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pic>
        <p:nvPicPr>
          <p:cNvPr id="83" name="rmarkdown.png"/>
          <p:cNvPicPr>
            <a:picLocks noChangeAspect="1"/>
          </p:cNvPicPr>
          <p:nvPr/>
        </p:nvPicPr>
        <p:blipFill>
          <a:blip r:embed="rId2">
            <a:extLst/>
          </a:blip>
          <a:stretch>
            <a:fillRect/>
          </a:stretch>
        </p:blipFill>
        <p:spPr>
          <a:xfrm>
            <a:off x="22453674" y="11724042"/>
            <a:ext cx="1533934" cy="1778001"/>
          </a:xfrm>
          <a:prstGeom prst="rect">
            <a:avLst/>
          </a:prstGeom>
          <a:ln w="12700">
            <a:miter lim="400000"/>
          </a:ln>
        </p:spPr>
      </p:pic>
      <p:sp>
        <p:nvSpPr>
          <p:cNvPr id="84" name="Shape 84"/>
          <p:cNvSpPr txBox="1"/>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txBox="1"/>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1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tif"/><Relationship Id="rId6"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hyperlink" Target="https://github.com/hadley/lubridate/issues/241" TargetMode="External"/><Relationship Id="rId6" Type="http://schemas.openxmlformats.org/officeDocument/2006/relationships/hyperlink" Target="http://www.stackoverflow.com" TargetMode="External"/><Relationship Id="rId7" Type="http://schemas.openxmlformats.org/officeDocument/2006/relationships/hyperlink" Target="http://www.reddit.com"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2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hyperlink" Target="http://www.git.com" TargetMode="External"/><Relationship Id="rId6"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2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8.png"/><Relationship Id="rId3" Type="http://schemas.openxmlformats.org/officeDocument/2006/relationships/image" Target="../media/image3.png"/><Relationship Id="rId4" Type="http://schemas.openxmlformats.org/officeDocument/2006/relationships/image" Target="../media/image2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png"/><Relationship Id="rId4" Type="http://schemas.openxmlformats.org/officeDocument/2006/relationships/image" Target="../media/image3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1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3.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4.png"/><Relationship Id="rId6" Type="http://schemas.openxmlformats.org/officeDocument/2006/relationships/image" Target="../media/image3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creativecommons.org/licenses/by-sa/4.0/" TargetMode="External"/><Relationship Id="rId4" Type="http://schemas.openxmlformats.org/officeDocument/2006/relationships/image" Target="../media/image36.png"/><Relationship Id="rId5" Type="http://schemas.openxmlformats.org/officeDocument/2006/relationships/image" Target="../media/image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3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hyperlink" Target="http://rmarkdown.rstudio.com/formats.html" TargetMode="External"/><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2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32.png"/><Relationship Id="rId6" Type="http://schemas.openxmlformats.org/officeDocument/2006/relationships/image" Target="../media/image4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hyperlink" Target="https://forms.gle/dZ6NkgFSKvWAYKBq7" TargetMode="External"/><Relationship Id="rId6" Type="http://schemas.openxmlformats.org/officeDocument/2006/relationships/image" Target="../media/image4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creativecommons.org/licenses/by-sa/4.0/" TargetMode="External"/><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hyperlink" Target="https://creativecommons.org/licenses/by-sa/4.0/"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https://creativecommons.org/licenses/by-sa/4.0/" TargetMode="External"/><Relationship Id="rId4"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creativecommons.org/licenses/by-sa/4.0/"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rmarkdown.png"/>
          <p:cNvPicPr>
            <a:picLocks noChangeAspect="1"/>
          </p:cNvPicPr>
          <p:nvPr/>
        </p:nvPicPr>
        <p:blipFill>
          <a:blip r:embed="rId2">
            <a:extLst/>
          </a:blip>
          <a:stretch>
            <a:fillRect/>
          </a:stretch>
        </p:blipFill>
        <p:spPr>
          <a:xfrm>
            <a:off x="8966200" y="4386629"/>
            <a:ext cx="6451600" cy="7478125"/>
          </a:xfrm>
          <a:prstGeom prst="rect">
            <a:avLst/>
          </a:prstGeom>
          <a:ln w="12700">
            <a:miter lim="400000"/>
          </a:ln>
        </p:spPr>
      </p:pic>
      <p:sp>
        <p:nvSpPr>
          <p:cNvPr id="195" name="Shape 195"/>
          <p:cNvSpPr txBox="1"/>
          <p:nvPr/>
        </p:nvSpPr>
        <p:spPr>
          <a:xfrm>
            <a:off x="777634" y="1951630"/>
            <a:ext cx="22828730"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Report Reproducibly with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4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41" name="Shape 341"/>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Logistics</a:t>
            </a:r>
          </a:p>
        </p:txBody>
      </p:sp>
      <p:grpSp>
        <p:nvGrpSpPr>
          <p:cNvPr id="344" name="Group 344"/>
          <p:cNvGrpSpPr/>
          <p:nvPr/>
        </p:nvGrpSpPr>
        <p:grpSpPr>
          <a:xfrm>
            <a:off x="4700748" y="4647410"/>
            <a:ext cx="15844357" cy="2833908"/>
            <a:chOff x="784100" y="168441"/>
            <a:chExt cx="15844355" cy="2833906"/>
          </a:xfrm>
        </p:grpSpPr>
        <p:sp>
          <p:nvSpPr>
            <p:cNvPr id="342" name="Shape 342"/>
            <p:cNvSpPr txBox="1"/>
            <p:nvPr/>
          </p:nvSpPr>
          <p:spPr>
            <a:xfrm>
              <a:off x="2197287" y="168441"/>
              <a:ext cx="14431170" cy="2833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6000">
                  <a:latin typeface="Helvetica"/>
                  <a:ea typeface="Helvetica"/>
                  <a:cs typeface="Helvetica"/>
                  <a:sym typeface="Helvetica"/>
                </a:defRPr>
              </a:pPr>
              <a:r>
                <a:t>Knitr runs the document in a fresh R session, which means you need to load the libraries that the document uses </a:t>
              </a:r>
              <a:r>
                <a:rPr i="1">
                  <a:solidFill>
                    <a:schemeClr val="accent1"/>
                  </a:solidFill>
                </a:rPr>
                <a:t>in the document</a:t>
              </a:r>
            </a:p>
          </p:txBody>
        </p:sp>
        <p:sp>
          <p:nvSpPr>
            <p:cNvPr id="343" name="Shape 343"/>
            <p:cNvSpPr/>
            <p:nvPr/>
          </p:nvSpPr>
          <p:spPr>
            <a:xfrm>
              <a:off x="784100" y="1595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pPr/>
              <a:r>
                <a:t>1</a:t>
              </a:r>
            </a:p>
          </p:txBody>
        </p:sp>
      </p:grpSp>
      <p:grpSp>
        <p:nvGrpSpPr>
          <p:cNvPr id="347" name="Group 347"/>
          <p:cNvGrpSpPr/>
          <p:nvPr/>
        </p:nvGrpSpPr>
        <p:grpSpPr>
          <a:xfrm>
            <a:off x="4700749" y="9052516"/>
            <a:ext cx="14718584" cy="2468998"/>
            <a:chOff x="784100" y="396441"/>
            <a:chExt cx="14718584" cy="2468996"/>
          </a:xfrm>
        </p:grpSpPr>
        <p:sp>
          <p:nvSpPr>
            <p:cNvPr id="345" name="Shape 345"/>
            <p:cNvSpPr txBox="1"/>
            <p:nvPr/>
          </p:nvSpPr>
          <p:spPr>
            <a:xfrm>
              <a:off x="2365288" y="396441"/>
              <a:ext cx="13137398" cy="2174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a:defRPr sz="6000">
                  <a:latin typeface="Helvetica"/>
                  <a:ea typeface="Helvetica"/>
                  <a:cs typeface="Helvetica"/>
                  <a:sym typeface="Helvetica"/>
                </a:defRPr>
              </a:lvl1pPr>
            </a:lstStyle>
            <a:p>
              <a:pPr/>
              <a:r>
                <a:t>Objects made in one code chunk will be available to code in later code chunks.</a:t>
              </a:r>
            </a:p>
          </p:txBody>
        </p:sp>
        <p:sp>
          <p:nvSpPr>
            <p:cNvPr id="346" name="Shape 346"/>
            <p:cNvSpPr/>
            <p:nvPr/>
          </p:nvSpPr>
          <p:spPr>
            <a:xfrm>
              <a:off x="784100" y="1595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0000">
                  <a:solidFill>
                    <a:schemeClr val="accent1"/>
                  </a:solidFill>
                  <a:latin typeface="Helvetica"/>
                  <a:ea typeface="Helvetica"/>
                  <a:cs typeface="Helvetica"/>
                  <a:sym typeface="Helvetica"/>
                </a:defRPr>
              </a:lvl1pPr>
            </a:lstStyle>
            <a:p>
              <a:pPr/>
              <a:r>
                <a:t>2</a:t>
              </a:r>
            </a:p>
          </p:txBody>
        </p:sp>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5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53" name="Shape 353"/>
          <p:cNvSpPr txBox="1"/>
          <p:nvPr/>
        </p:nvSpPr>
        <p:spPr>
          <a:xfrm>
            <a:off x="4188993" y="880957"/>
            <a:ext cx="16006014" cy="58001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13000">
                <a:solidFill>
                  <a:srgbClr val="FF2600"/>
                </a:solidFill>
                <a:latin typeface="Helvetica"/>
                <a:ea typeface="Helvetica"/>
                <a:cs typeface="Helvetica"/>
                <a:sym typeface="Helvetica"/>
              </a:defRPr>
            </a:pPr>
            <a:r>
              <a:t>knitr is </a:t>
            </a:r>
          </a:p>
          <a:p>
            <a:pPr>
              <a:defRPr sz="13000">
                <a:solidFill>
                  <a:srgbClr val="FF2600"/>
                </a:solidFill>
                <a:latin typeface="Helvetica"/>
                <a:ea typeface="Helvetica"/>
                <a:cs typeface="Helvetica"/>
                <a:sym typeface="Helvetica"/>
              </a:defRPr>
            </a:pPr>
            <a:r>
              <a:t>multi-lingual!</a:t>
            </a:r>
          </a:p>
        </p:txBody>
      </p:sp>
      <p:sp>
        <p:nvSpPr>
          <p:cNvPr id="354" name="Shape 354"/>
          <p:cNvSpPr txBox="1"/>
          <p:nvPr/>
        </p:nvSpPr>
        <p:spPr>
          <a:xfrm>
            <a:off x="8715056" y="7119680"/>
            <a:ext cx="6953887" cy="5326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2324100" indent="-2324100" algn="l">
              <a:buSzPct val="80000"/>
              <a:buBlip>
                <a:blip r:embed="rId5"/>
              </a:buBlip>
              <a:defRPr sz="10000">
                <a:solidFill>
                  <a:srgbClr val="FF2600"/>
                </a:solidFill>
                <a:latin typeface="Helvetica"/>
                <a:ea typeface="Helvetica"/>
                <a:cs typeface="Helvetica"/>
                <a:sym typeface="Helvetica"/>
              </a:defRPr>
            </a:pPr>
            <a:r>
              <a:t>SAS</a:t>
            </a:r>
          </a:p>
          <a:p>
            <a:pPr marL="2324100" indent="-2324100" algn="l">
              <a:buSzPct val="80000"/>
              <a:buBlip>
                <a:blip r:embed="rId5"/>
              </a:buBlip>
              <a:defRPr sz="10000">
                <a:solidFill>
                  <a:srgbClr val="FF2600"/>
                </a:solidFill>
                <a:latin typeface="Helvetica"/>
                <a:ea typeface="Helvetica"/>
                <a:cs typeface="Helvetica"/>
                <a:sym typeface="Helvetica"/>
              </a:defRPr>
            </a:pPr>
            <a:r>
              <a:t>python</a:t>
            </a:r>
          </a:p>
          <a:p>
            <a:pPr marL="2324100" indent="-2324100" algn="l">
              <a:buSzPct val="80000"/>
              <a:buBlip>
                <a:blip r:embed="rId5"/>
              </a:buBlip>
              <a:defRPr sz="10000">
                <a:solidFill>
                  <a:srgbClr val="FF2600"/>
                </a:solidFill>
                <a:latin typeface="Helvetica"/>
                <a:ea typeface="Helvetica"/>
                <a:cs typeface="Helvetica"/>
                <a:sym typeface="Helvetica"/>
              </a:defRPr>
            </a:pPr>
            <a:r>
              <a:t>more</a:t>
            </a:r>
          </a:p>
        </p:txBody>
      </p:sp>
      <p:sp>
        <p:nvSpPr>
          <p:cNvPr id="355" name="Shape 35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5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5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54"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6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61" name="Shape 361"/>
          <p:cNvSpPr/>
          <p:nvPr/>
        </p:nvSpPr>
        <p:spPr>
          <a:xfrm>
            <a:off x="3240609" y="6009426"/>
            <a:ext cx="73345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2" name="Shape 362"/>
          <p:cNvSpPr/>
          <p:nvPr/>
        </p:nvSpPr>
        <p:spPr>
          <a:xfrm>
            <a:off x="3488435" y="5795374"/>
            <a:ext cx="73345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3" name="Shape 363"/>
          <p:cNvSpPr txBox="1"/>
          <p:nvPr/>
        </p:nvSpPr>
        <p:spPr>
          <a:xfrm>
            <a:off x="3847891" y="6036381"/>
            <a:ext cx="6829377"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Some python code,</a:t>
            </a:r>
          </a:p>
          <a:p>
            <a:pPr algn="l">
              <a:spcBef>
                <a:spcPts val="1500"/>
              </a:spcBef>
              <a:defRPr sz="4000">
                <a:latin typeface="Monaco"/>
                <a:ea typeface="Monaco"/>
                <a:cs typeface="Monaco"/>
                <a:sym typeface="Monaco"/>
              </a:defRPr>
            </a:pPr>
            <a:r>
              <a:t>```{python}</a:t>
            </a:r>
          </a:p>
          <a:p>
            <a:pPr algn="l">
              <a:spcBef>
                <a:spcPts val="1500"/>
              </a:spcBef>
              <a:defRPr sz="4000">
                <a:latin typeface="Monaco"/>
                <a:ea typeface="Monaco"/>
                <a:cs typeface="Monaco"/>
                <a:sym typeface="Monaco"/>
              </a:defRPr>
            </a:pPr>
            <a:r>
              <a:t>x = 'hello, python world!'</a:t>
            </a:r>
          </a:p>
          <a:p>
            <a:pPr algn="l">
              <a:spcBef>
                <a:spcPts val="1500"/>
              </a:spcBef>
              <a:defRPr sz="4000">
                <a:latin typeface="Monaco"/>
                <a:ea typeface="Monaco"/>
                <a:cs typeface="Monaco"/>
                <a:sym typeface="Monaco"/>
              </a:defRPr>
            </a:pPr>
            <a:r>
              <a:t>print(x)</a:t>
            </a:r>
          </a:p>
          <a:p>
            <a:pPr algn="l">
              <a:spcBef>
                <a:spcPts val="1500"/>
              </a:spcBef>
              <a:defRPr sz="4000">
                <a:latin typeface="Monaco"/>
                <a:ea typeface="Monaco"/>
                <a:cs typeface="Monaco"/>
                <a:sym typeface="Monaco"/>
              </a:defRPr>
            </a:pPr>
            <a:r>
              <a:t>print(x.split(' '))</a:t>
            </a:r>
          </a:p>
          <a:p>
            <a:pPr algn="l">
              <a:spcBef>
                <a:spcPts val="1500"/>
              </a:spcBef>
              <a:defRPr sz="4000">
                <a:latin typeface="Monaco"/>
                <a:ea typeface="Monaco"/>
                <a:cs typeface="Monaco"/>
                <a:sym typeface="Monaco"/>
              </a:defRPr>
            </a:pPr>
            <a:r>
              <a:t>```</a:t>
            </a:r>
          </a:p>
        </p:txBody>
      </p:sp>
      <p:sp>
        <p:nvSpPr>
          <p:cNvPr id="364" name="Shape 364"/>
          <p:cNvSpPr/>
          <p:nvPr/>
        </p:nvSpPr>
        <p:spPr>
          <a:xfrm>
            <a:off x="12514761" y="6009426"/>
            <a:ext cx="8433558"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5" name="Shape 365"/>
          <p:cNvSpPr/>
          <p:nvPr/>
        </p:nvSpPr>
        <p:spPr>
          <a:xfrm>
            <a:off x="12742437" y="5796776"/>
            <a:ext cx="8420857"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6" name="Shape 366"/>
          <p:cNvSpPr/>
          <p:nvPr/>
        </p:nvSpPr>
        <p:spPr>
          <a:xfrm>
            <a:off x="11059553" y="8475199"/>
            <a:ext cx="1270001" cy="1129255"/>
          </a:xfrm>
          <a:prstGeom prst="rightArrow">
            <a:avLst>
              <a:gd name="adj1" fmla="val 48054"/>
              <a:gd name="adj2" fmla="val 46669"/>
            </a:avLst>
          </a:prstGeom>
          <a:solidFill>
            <a:srgbClr val="78AAD6"/>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367" name="Shape 367"/>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engine</a:t>
            </a:r>
          </a:p>
        </p:txBody>
      </p:sp>
      <p:sp>
        <p:nvSpPr>
          <p:cNvPr id="368" name="Shape 368"/>
          <p:cNvSpPr txBox="1"/>
          <p:nvPr/>
        </p:nvSpPr>
        <p:spPr>
          <a:xfrm>
            <a:off x="7887100" y="3465145"/>
            <a:ext cx="13207180"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To embed non R code, change the chunk label from r to the language to use.</a:t>
            </a:r>
          </a:p>
        </p:txBody>
      </p:sp>
      <p:pic>
        <p:nvPicPr>
          <p:cNvPr id="369" name="Screen Shot 2014-06-19 at 4.33.25 PM.png"/>
          <p:cNvPicPr>
            <a:picLocks noChangeAspect="1"/>
          </p:cNvPicPr>
          <p:nvPr/>
        </p:nvPicPr>
        <p:blipFill>
          <a:blip r:embed="rId5">
            <a:extLst/>
          </a:blip>
          <a:srcRect l="0" t="0" r="3393" b="0"/>
          <a:stretch>
            <a:fillRect/>
          </a:stretch>
        </p:blipFill>
        <p:spPr>
          <a:xfrm>
            <a:off x="12812355" y="6169018"/>
            <a:ext cx="5427197" cy="3244089"/>
          </a:xfrm>
          <a:prstGeom prst="rect">
            <a:avLst/>
          </a:prstGeom>
          <a:ln w="12700">
            <a:miter lim="400000"/>
          </a:ln>
        </p:spPr>
      </p:pic>
      <p:pic>
        <p:nvPicPr>
          <p:cNvPr id="370" name="Screen Shot 2014-10-23 at 12.59.23 PM.png"/>
          <p:cNvPicPr>
            <a:picLocks noChangeAspect="1"/>
          </p:cNvPicPr>
          <p:nvPr/>
        </p:nvPicPr>
        <p:blipFill>
          <a:blip r:embed="rId6">
            <a:extLst/>
          </a:blip>
          <a:stretch>
            <a:fillRect/>
          </a:stretch>
        </p:blipFill>
        <p:spPr>
          <a:xfrm>
            <a:off x="12812355" y="5920141"/>
            <a:ext cx="8111477" cy="5832972"/>
          </a:xfrm>
          <a:prstGeom prst="rect">
            <a:avLst/>
          </a:prstGeom>
          <a:ln w="12700">
            <a:miter lim="400000"/>
          </a:ln>
        </p:spPr>
      </p:pic>
      <p:sp>
        <p:nvSpPr>
          <p:cNvPr id="371" name="Shape 371"/>
          <p:cNvSpPr/>
          <p:nvPr/>
        </p:nvSpPr>
        <p:spPr>
          <a:xfrm>
            <a:off x="3156729" y="3751460"/>
            <a:ext cx="4412458" cy="33095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6" y="0"/>
                </a:moveTo>
                <a:cubicBezTo>
                  <a:pt x="947" y="0"/>
                  <a:pt x="0" y="1263"/>
                  <a:pt x="0" y="2821"/>
                </a:cubicBezTo>
                <a:lnTo>
                  <a:pt x="0" y="7494"/>
                </a:lnTo>
                <a:cubicBezTo>
                  <a:pt x="0" y="9051"/>
                  <a:pt x="947" y="10314"/>
                  <a:pt x="2116" y="10314"/>
                </a:cubicBezTo>
                <a:lnTo>
                  <a:pt x="9753" y="10314"/>
                </a:lnTo>
                <a:lnTo>
                  <a:pt x="10375" y="21600"/>
                </a:lnTo>
                <a:lnTo>
                  <a:pt x="10998" y="10314"/>
                </a:lnTo>
                <a:lnTo>
                  <a:pt x="19484" y="10314"/>
                </a:lnTo>
                <a:cubicBezTo>
                  <a:pt x="20653" y="10314"/>
                  <a:pt x="21600" y="9051"/>
                  <a:pt x="21600" y="7494"/>
                </a:cubicBezTo>
                <a:lnTo>
                  <a:pt x="21600" y="2821"/>
                </a:lnTo>
                <a:cubicBezTo>
                  <a:pt x="21600" y="1263"/>
                  <a:pt x="20653" y="0"/>
                  <a:pt x="19484" y="0"/>
                </a:cubicBezTo>
                <a:lnTo>
                  <a:pt x="2116" y="0"/>
                </a:lnTo>
                <a:close/>
              </a:path>
            </a:pathLst>
          </a:custGeom>
          <a:solidFill>
            <a:srgbClr val="A0BB8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90000"/>
              </a:lnSpc>
              <a:defRPr b="1" sz="7500">
                <a:solidFill>
                  <a:srgbClr val="FFFFFF"/>
                </a:solidFill>
                <a:latin typeface="Helvetica"/>
                <a:ea typeface="Helvetica"/>
                <a:cs typeface="Helvetica"/>
                <a:sym typeface="Helvetica"/>
              </a:defRPr>
            </a:lvl1pPr>
          </a:lstStyle>
          <a:p>
            <a:pPr/>
            <a:r>
              <a:t>python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71"/>
                                        </p:tgtEl>
                                        <p:attrNameLst>
                                          <p:attrName>style.visibility</p:attrName>
                                        </p:attrNameLst>
                                      </p:cBhvr>
                                      <p:to>
                                        <p:strVal val="visible"/>
                                      </p:to>
                                    </p:set>
                                    <p:animEffect filter="dissolve" transition="in">
                                      <p:cBhvr>
                                        <p:cTn id="7" dur="2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1"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reticulate.png"/>
          <p:cNvPicPr>
            <a:picLocks noChangeAspect="1"/>
          </p:cNvPicPr>
          <p:nvPr/>
        </p:nvPicPr>
        <p:blipFill>
          <a:blip r:embed="rId2">
            <a:extLst/>
          </a:blip>
          <a:stretch>
            <a:fillRect/>
          </a:stretch>
        </p:blipFill>
        <p:spPr>
          <a:xfrm>
            <a:off x="15774458" y="6133698"/>
            <a:ext cx="7118803" cy="5500893"/>
          </a:xfrm>
          <a:prstGeom prst="rect">
            <a:avLst/>
          </a:prstGeom>
          <a:ln w="25400">
            <a:solidFill>
              <a:srgbClr val="000000"/>
            </a:solidFill>
            <a:miter lim="400000"/>
          </a:ln>
        </p:spPr>
      </p:pic>
      <p:pic>
        <p:nvPicPr>
          <p:cNvPr id="376"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377" name="Shape 377"/>
          <p:cNvSpPr txBox="1"/>
          <p:nvPr/>
        </p:nvSpPr>
        <p:spPr>
          <a:xfrm>
            <a:off x="4025135"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Helvetica"/>
                <a:ea typeface="Helvetica"/>
                <a:cs typeface="Helvetica"/>
                <a:sym typeface="Helvetica"/>
              </a:defRPr>
            </a:lvl1pPr>
          </a:lstStyle>
          <a:p>
            <a:pPr/>
            <a:r>
              <a:t>Reticulate</a:t>
            </a:r>
          </a:p>
        </p:txBody>
      </p:sp>
      <p:sp>
        <p:nvSpPr>
          <p:cNvPr id="378" name="Shape 378"/>
          <p:cNvSpPr txBox="1"/>
          <p:nvPr/>
        </p:nvSpPr>
        <p:spPr>
          <a:xfrm>
            <a:off x="15125975" y="2791214"/>
            <a:ext cx="7864142" cy="19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r">
              <a:defRPr sz="6000">
                <a:latin typeface="Helvetica"/>
                <a:ea typeface="Helvetica"/>
                <a:cs typeface="Helvetica"/>
                <a:sym typeface="Helvetica"/>
              </a:defRPr>
            </a:lvl1pPr>
          </a:lstStyle>
          <a:p>
            <a:pPr/>
            <a:r>
              <a:t>A package for using R  and Python together.</a:t>
            </a:r>
          </a:p>
        </p:txBody>
      </p:sp>
      <p:sp>
        <p:nvSpPr>
          <p:cNvPr id="379" name="Shape 379"/>
          <p:cNvSpPr/>
          <p:nvPr/>
        </p:nvSpPr>
        <p:spPr>
          <a:xfrm>
            <a:off x="14785700" y="2887512"/>
            <a:ext cx="4567912" cy="98244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3" y="0"/>
                </a:moveTo>
                <a:lnTo>
                  <a:pt x="21600" y="8770"/>
                </a:lnTo>
                <a:lnTo>
                  <a:pt x="21538" y="14090"/>
                </a:lnTo>
                <a:lnTo>
                  <a:pt x="0" y="21600"/>
                </a:lnTo>
                <a:lnTo>
                  <a:pt x="193"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80" name="Shape 380"/>
          <p:cNvSpPr/>
          <p:nvPr/>
        </p:nvSpPr>
        <p:spPr>
          <a:xfrm>
            <a:off x="15854229" y="6852705"/>
            <a:ext cx="3498346" cy="2491478"/>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381" name="reticulate.pdf"/>
          <p:cNvPicPr>
            <a:picLocks noChangeAspect="1"/>
          </p:cNvPicPr>
          <p:nvPr/>
        </p:nvPicPr>
        <p:blipFill>
          <a:blip r:embed="rId4">
            <a:extLst/>
          </a:blip>
          <a:srcRect l="0" t="13571" r="49706" b="41690"/>
          <a:stretch>
            <a:fillRect/>
          </a:stretch>
        </p:blipFill>
        <p:spPr>
          <a:xfrm>
            <a:off x="573060" y="2880982"/>
            <a:ext cx="14257720" cy="9800476"/>
          </a:xfrm>
          <a:prstGeom prst="rect">
            <a:avLst/>
          </a:prstGeom>
          <a:ln w="25400">
            <a:solidFill>
              <a:srgbClr val="000000"/>
            </a:solidFill>
            <a:miter lim="400000"/>
          </a:ln>
        </p:spPr>
      </p:pic>
      <p:sp>
        <p:nvSpPr>
          <p:cNvPr id="382" name="Shape 382"/>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8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pic>
        <p:nvPicPr>
          <p:cNvPr id="386" name="pasted-image.tiff"/>
          <p:cNvPicPr>
            <a:picLocks noChangeAspect="1"/>
          </p:cNvPicPr>
          <p:nvPr/>
        </p:nvPicPr>
        <p:blipFill>
          <a:blip r:embed="rId5">
            <a:extLst/>
          </a:blip>
          <a:stretch>
            <a:fillRect/>
          </a:stretch>
        </p:blipFill>
        <p:spPr>
          <a:xfrm>
            <a:off x="1574166" y="888615"/>
            <a:ext cx="7776954" cy="11938770"/>
          </a:xfrm>
          <a:prstGeom prst="rect">
            <a:avLst/>
          </a:prstGeom>
          <a:ln w="12700">
            <a:miter lim="400000"/>
          </a:ln>
        </p:spPr>
      </p:pic>
      <p:sp>
        <p:nvSpPr>
          <p:cNvPr id="387" name="Shape 387"/>
          <p:cNvSpPr txBox="1"/>
          <p:nvPr/>
        </p:nvSpPr>
        <p:spPr>
          <a:xfrm>
            <a:off x="10132075" y="1800205"/>
            <a:ext cx="13061466" cy="20745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7200">
                <a:latin typeface="Helvetica"/>
                <a:ea typeface="Helvetica"/>
                <a:cs typeface="Helvetica"/>
                <a:sym typeface="Helvetica"/>
              </a:defRPr>
            </a:lvl1pPr>
          </a:lstStyle>
          <a:p>
            <a:pPr/>
            <a:r>
              <a:t>bookdown.org/yihui/rmarkdown/</a:t>
            </a:r>
          </a:p>
        </p:txBody>
      </p:sp>
      <p:sp>
        <p:nvSpPr>
          <p:cNvPr id="388" name="Shape 388"/>
          <p:cNvSpPr txBox="1"/>
          <p:nvPr/>
        </p:nvSpPr>
        <p:spPr>
          <a:xfrm rot="21271686">
            <a:off x="12052738" y="6275756"/>
            <a:ext cx="6771452"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78AAD6"/>
                </a:solidFill>
                <a:latin typeface="Helvetica"/>
                <a:ea typeface="Helvetica"/>
                <a:cs typeface="Helvetica"/>
                <a:sym typeface="Helvetica"/>
              </a:defRPr>
            </a:lvl1pPr>
          </a:lstStyle>
          <a:p>
            <a:pPr/>
            <a:r>
              <a:t>ONLINE, FREE</a:t>
            </a:r>
          </a:p>
        </p:txBody>
      </p:sp>
      <p:pic>
        <p:nvPicPr>
          <p:cNvPr id="389" name=""/>
          <p:cNvPicPr>
            <a:picLocks noChangeAspect="0"/>
          </p:cNvPicPr>
          <p:nvPr/>
        </p:nvPicPr>
        <p:blipFill>
          <a:blip r:embed="rId6">
            <a:extLst/>
          </a:blip>
          <a:stretch>
            <a:fillRect/>
          </a:stretch>
        </p:blipFill>
        <p:spPr>
          <a:xfrm>
            <a:off x="19017849" y="3542115"/>
            <a:ext cx="1570978" cy="3110273"/>
          </a:xfrm>
          <a:prstGeom prst="rect">
            <a:avLst/>
          </a:prstGeom>
        </p:spPr>
      </p:pic>
      <p:sp>
        <p:nvSpPr>
          <p:cNvPr id="391" name="Shape 391"/>
          <p:cNvSpPr/>
          <p:nvPr/>
        </p:nvSpPr>
        <p:spPr>
          <a:xfrm>
            <a:off x="10347929" y="3221294"/>
            <a:ext cx="12632346" cy="361422"/>
          </a:xfrm>
          <a:custGeom>
            <a:avLst/>
            <a:gdLst/>
            <a:ahLst/>
            <a:cxnLst>
              <a:cxn ang="0">
                <a:pos x="wd2" y="hd2"/>
              </a:cxn>
              <a:cxn ang="5400000">
                <a:pos x="wd2" y="hd2"/>
              </a:cxn>
              <a:cxn ang="10800000">
                <a:pos x="wd2" y="hd2"/>
              </a:cxn>
              <a:cxn ang="16200000">
                <a:pos x="wd2" y="hd2"/>
              </a:cxn>
            </a:cxnLst>
            <a:rect l="0" t="0" r="r" b="b"/>
            <a:pathLst>
              <a:path w="21600" h="20401" fill="norm" stroke="1" extrusionOk="0">
                <a:moveTo>
                  <a:pt x="0" y="20401"/>
                </a:moveTo>
                <a:cubicBezTo>
                  <a:pt x="3581" y="8573"/>
                  <a:pt x="7176" y="1881"/>
                  <a:pt x="10775" y="344"/>
                </a:cubicBezTo>
                <a:cubicBezTo>
                  <a:pt x="14387" y="-1199"/>
                  <a:pt x="17998" y="2450"/>
                  <a:pt x="21600" y="11282"/>
                </a:cubicBezTo>
              </a:path>
            </a:pathLst>
          </a:custGeom>
          <a:ln w="203200">
            <a:solidFill>
              <a:srgbClr val="78AAD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92" name="Shape 392"/>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396" name="Shape 396"/>
          <p:cNvSpPr txBox="1"/>
          <p:nvPr/>
        </p:nvSpPr>
        <p:spPr>
          <a:xfrm>
            <a:off x="2833687" y="477594"/>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Markdown</a:t>
            </a:r>
          </a:p>
        </p:txBody>
      </p:sp>
      <p:grpSp>
        <p:nvGrpSpPr>
          <p:cNvPr id="402" name="Group 402"/>
          <p:cNvGrpSpPr/>
          <p:nvPr/>
        </p:nvGrpSpPr>
        <p:grpSpPr>
          <a:xfrm>
            <a:off x="6334738" y="4190108"/>
            <a:ext cx="8738191" cy="8804740"/>
            <a:chOff x="0" y="0"/>
            <a:chExt cx="8738189" cy="8804739"/>
          </a:xfrm>
        </p:grpSpPr>
        <p:pic>
          <p:nvPicPr>
            <p:cNvPr id="397"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400" name="Group 400"/>
            <p:cNvGrpSpPr/>
            <p:nvPr/>
          </p:nvGrpSpPr>
          <p:grpSpPr>
            <a:xfrm>
              <a:off x="7908500" y="3852197"/>
              <a:ext cx="482833" cy="274834"/>
              <a:chOff x="0" y="0"/>
              <a:chExt cx="482831" cy="274833"/>
            </a:xfrm>
          </p:grpSpPr>
          <p:sp>
            <p:nvSpPr>
              <p:cNvPr id="398" name="Shape 398"/>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99" name="Shape 399"/>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01" name="Shape 401"/>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403" name="Shape 403"/>
          <p:cNvSpPr/>
          <p:nvPr/>
        </p:nvSpPr>
        <p:spPr>
          <a:xfrm>
            <a:off x="13391264" y="7285390"/>
            <a:ext cx="7364811" cy="2630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34" y="0"/>
                </a:moveTo>
                <a:cubicBezTo>
                  <a:pt x="6338" y="0"/>
                  <a:pt x="6247" y="67"/>
                  <a:pt x="6166" y="179"/>
                </a:cubicBezTo>
                <a:lnTo>
                  <a:pt x="0" y="430"/>
                </a:lnTo>
                <a:lnTo>
                  <a:pt x="5822" y="3004"/>
                </a:lnTo>
                <a:lnTo>
                  <a:pt x="5822" y="19886"/>
                </a:lnTo>
                <a:cubicBezTo>
                  <a:pt x="5822" y="20833"/>
                  <a:pt x="6096" y="21600"/>
                  <a:pt x="6434" y="21600"/>
                </a:cubicBezTo>
                <a:lnTo>
                  <a:pt x="20987" y="21600"/>
                </a:lnTo>
                <a:cubicBezTo>
                  <a:pt x="21325" y="21600"/>
                  <a:pt x="21600" y="20833"/>
                  <a:pt x="21600" y="19886"/>
                </a:cubicBezTo>
                <a:lnTo>
                  <a:pt x="21600" y="1714"/>
                </a:lnTo>
                <a:cubicBezTo>
                  <a:pt x="21600" y="767"/>
                  <a:pt x="21325" y="0"/>
                  <a:pt x="20987" y="0"/>
                </a:cubicBezTo>
                <a:lnTo>
                  <a:pt x="6434" y="0"/>
                </a:lnTo>
                <a:close/>
              </a:path>
            </a:pathLst>
          </a:custGeom>
          <a:solidFill>
            <a:srgbClr val="53585F"/>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Text in markdown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7" name="Shape 40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09" name="Shape 409"/>
          <p:cNvSpPr txBox="1"/>
          <p:nvPr/>
        </p:nvSpPr>
        <p:spPr>
          <a:xfrm>
            <a:off x="3653492" y="3130419"/>
            <a:ext cx="17103270" cy="82955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spcBef>
                <a:spcPts val="2400"/>
              </a:spcBef>
              <a:defRPr sz="7000">
                <a:latin typeface="+mn-lt"/>
                <a:ea typeface="+mn-ea"/>
                <a:cs typeface="+mn-cs"/>
                <a:sym typeface="Helvetica Neue"/>
              </a:defRPr>
            </a:pPr>
            <a:r>
              <a:t>Web sites that use markdown</a:t>
            </a:r>
          </a:p>
          <a:p>
            <a:pPr algn="l">
              <a:spcBef>
                <a:spcPts val="2400"/>
              </a:spcBef>
              <a:defRPr sz="7000">
                <a:latin typeface="+mn-lt"/>
                <a:ea typeface="+mn-ea"/>
                <a:cs typeface="+mn-cs"/>
                <a:sym typeface="Helvetica Neue"/>
              </a:defRPr>
            </a:pPr>
            <a:r>
              <a:t>* </a:t>
            </a:r>
            <a:r>
              <a:rPr b="1"/>
              <a:t>GitHub </a:t>
            </a:r>
            <a:r>
              <a:rPr u="sng">
                <a:solidFill>
                  <a:srgbClr val="A6AAA9"/>
                </a:solidFill>
                <a:hlinkClick r:id="rId5" invalidUrl="" action="" tgtFrame="" tooltip="" history="1" highlightClick="0" endSnd="0"/>
              </a:rPr>
              <a:t>www.github.com</a:t>
            </a:r>
          </a:p>
          <a:p>
            <a:pPr algn="l">
              <a:spcBef>
                <a:spcPts val="2400"/>
              </a:spcBef>
              <a:defRPr sz="7000">
                <a:latin typeface="+mn-lt"/>
                <a:ea typeface="+mn-ea"/>
                <a:cs typeface="+mn-cs"/>
                <a:sym typeface="Helvetica Neue"/>
              </a:defRPr>
            </a:pPr>
            <a:r>
              <a:t>* </a:t>
            </a:r>
            <a:r>
              <a:rPr b="1"/>
              <a:t>StackOverflow </a:t>
            </a:r>
            <a:r>
              <a:rPr u="sng">
                <a:solidFill>
                  <a:srgbClr val="A6AAA9"/>
                </a:solidFill>
                <a:hlinkClick r:id="rId6" invalidUrl="" action="" tgtFrame="" tooltip="" history="1" highlightClick="0" endSnd="0"/>
              </a:rPr>
              <a:t>www.stackoverflow.com</a:t>
            </a:r>
          </a:p>
          <a:p>
            <a:pPr algn="l">
              <a:spcBef>
                <a:spcPts val="2400"/>
              </a:spcBef>
              <a:defRPr sz="7000">
                <a:latin typeface="+mn-lt"/>
                <a:ea typeface="+mn-ea"/>
                <a:cs typeface="+mn-cs"/>
                <a:sym typeface="Helvetica Neue"/>
              </a:defRPr>
            </a:pPr>
            <a:r>
              <a:t>* </a:t>
            </a:r>
            <a:r>
              <a:rPr b="1"/>
              <a:t>Reddit </a:t>
            </a:r>
            <a:r>
              <a:rPr u="sng">
                <a:solidFill>
                  <a:srgbClr val="A6AAA9"/>
                </a:solidFill>
                <a:hlinkClick r:id="rId7" invalidUrl="" action="" tgtFrame="" tooltip="" history="1" highlightClick="0" endSnd="0"/>
              </a:rPr>
              <a:t>www.reddit.com</a:t>
            </a:r>
          </a:p>
          <a:p>
            <a:pPr algn="l">
              <a:spcBef>
                <a:spcPts val="2400"/>
              </a:spcBef>
              <a:defRPr sz="7000">
                <a:latin typeface="+mn-lt"/>
                <a:ea typeface="+mn-ea"/>
                <a:cs typeface="+mn-cs"/>
                <a:sym typeface="Helvetica Neue"/>
              </a:defRPr>
            </a:pPr>
            <a:r>
              <a:t>* many more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1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15" name="Shape 415"/>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16" name="Shape 416"/>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17" name="Shape 417"/>
          <p:cNvSpPr txBox="1"/>
          <p:nvPr/>
        </p:nvSpPr>
        <p:spPr>
          <a:xfrm>
            <a:off x="6008921" y="5889649"/>
            <a:ext cx="5398584" cy="6437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400">
                <a:latin typeface="Monaco"/>
                <a:ea typeface="Monaco"/>
                <a:cs typeface="Monaco"/>
                <a:sym typeface="Monaco"/>
              </a:defRPr>
            </a:pPr>
            <a:r>
              <a:t># Header 1  </a:t>
            </a:r>
          </a:p>
          <a:p>
            <a:pPr algn="l">
              <a:spcBef>
                <a:spcPts val="1500"/>
              </a:spcBef>
              <a:defRPr sz="4400">
                <a:latin typeface="Monaco"/>
                <a:ea typeface="Monaco"/>
                <a:cs typeface="Monaco"/>
                <a:sym typeface="Monaco"/>
              </a:defRPr>
            </a:pPr>
            <a:r>
              <a:t>## Header 2</a:t>
            </a:r>
          </a:p>
          <a:p>
            <a:pPr algn="l">
              <a:spcBef>
                <a:spcPts val="1500"/>
              </a:spcBef>
              <a:defRPr sz="4400">
                <a:latin typeface="Monaco"/>
                <a:ea typeface="Monaco"/>
                <a:cs typeface="Monaco"/>
                <a:sym typeface="Monaco"/>
              </a:defRPr>
            </a:pPr>
            <a:r>
              <a:t>### Header 3</a:t>
            </a:r>
          </a:p>
          <a:p>
            <a:pPr algn="l">
              <a:spcBef>
                <a:spcPts val="1500"/>
              </a:spcBef>
              <a:defRPr sz="4400">
                <a:latin typeface="Monaco"/>
                <a:ea typeface="Monaco"/>
                <a:cs typeface="Monaco"/>
                <a:sym typeface="Monaco"/>
              </a:defRPr>
            </a:pPr>
            <a:r>
              <a:t>#### Header 4</a:t>
            </a:r>
          </a:p>
          <a:p>
            <a:pPr algn="l">
              <a:spcBef>
                <a:spcPts val="1500"/>
              </a:spcBef>
              <a:defRPr sz="4400">
                <a:latin typeface="Monaco"/>
                <a:ea typeface="Monaco"/>
                <a:cs typeface="Monaco"/>
                <a:sym typeface="Monaco"/>
              </a:defRPr>
            </a:pPr>
            <a:r>
              <a:t>##### Header 5</a:t>
            </a:r>
          </a:p>
          <a:p>
            <a:pPr algn="l">
              <a:spcBef>
                <a:spcPts val="1500"/>
              </a:spcBef>
              <a:defRPr sz="4400">
                <a:latin typeface="Monaco"/>
                <a:ea typeface="Monaco"/>
                <a:cs typeface="Monaco"/>
                <a:sym typeface="Monaco"/>
              </a:defRPr>
            </a:pPr>
            <a:r>
              <a:t>###### Header 6</a:t>
            </a:r>
          </a:p>
        </p:txBody>
      </p:sp>
      <p:sp>
        <p:nvSpPr>
          <p:cNvPr id="418" name="Shape 418"/>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19" name="Shape 419"/>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20" name="Shape 420"/>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421" name="Screen Shot 2014-06-13 at 5.02.36 PM.png"/>
          <p:cNvPicPr>
            <a:picLocks noChangeAspect="1"/>
          </p:cNvPicPr>
          <p:nvPr/>
        </p:nvPicPr>
        <p:blipFill>
          <a:blip r:embed="rId5">
            <a:extLst/>
          </a:blip>
          <a:stretch>
            <a:fillRect/>
          </a:stretch>
        </p:blipFill>
        <p:spPr>
          <a:xfrm>
            <a:off x="13367198" y="5503625"/>
            <a:ext cx="5398584" cy="6559280"/>
          </a:xfrm>
          <a:prstGeom prst="rect">
            <a:avLst/>
          </a:prstGeom>
          <a:ln w="12700">
            <a:miter lim="400000"/>
          </a:ln>
        </p:spPr>
      </p:pic>
      <p:sp>
        <p:nvSpPr>
          <p:cNvPr id="422" name="Shape 422"/>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Headers</a:t>
            </a:r>
          </a:p>
        </p:txBody>
      </p:sp>
      <p:sp>
        <p:nvSpPr>
          <p:cNvPr id="423" name="Shape 423"/>
          <p:cNvSpPr txBox="1"/>
          <p:nvPr/>
        </p:nvSpPr>
        <p:spPr>
          <a:xfrm>
            <a:off x="5981576" y="3009082"/>
            <a:ext cx="12420848"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Use # to create headers. </a:t>
            </a:r>
          </a:p>
          <a:p>
            <a:pPr algn="l">
              <a:defRPr sz="6000">
                <a:latin typeface="Helvetica"/>
                <a:ea typeface="Helvetica"/>
                <a:cs typeface="Helvetica"/>
                <a:sym typeface="Helvetica"/>
              </a:defRPr>
            </a:pPr>
            <a:r>
              <a:t>Multiple #’s create lower level headers.</a:t>
            </a:r>
          </a:p>
        </p:txBody>
      </p:sp>
      <p:sp>
        <p:nvSpPr>
          <p:cNvPr id="424" name="Shape 42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2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30" name="Shape 430"/>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1" name="Shape 431"/>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2" name="Shape 432"/>
          <p:cNvSpPr txBox="1"/>
          <p:nvPr/>
        </p:nvSpPr>
        <p:spPr>
          <a:xfrm>
            <a:off x="6008921" y="5987553"/>
            <a:ext cx="5095630" cy="6339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latin typeface="Monaco"/>
                <a:ea typeface="Monaco"/>
                <a:cs typeface="Monaco"/>
                <a:sym typeface="Monaco"/>
              </a:defRPr>
            </a:pPr>
            <a:r>
              <a:t>Text  </a:t>
            </a:r>
          </a:p>
          <a:p>
            <a:pPr algn="l">
              <a:spcBef>
                <a:spcPts val="1500"/>
              </a:spcBef>
              <a:defRPr sz="5000">
                <a:latin typeface="Monaco"/>
                <a:ea typeface="Monaco"/>
                <a:cs typeface="Monaco"/>
                <a:sym typeface="Monaco"/>
              </a:defRPr>
            </a:pPr>
            <a:r>
              <a:t>_italics_  </a:t>
            </a:r>
          </a:p>
          <a:p>
            <a:pPr algn="l">
              <a:spcBef>
                <a:spcPts val="1500"/>
              </a:spcBef>
              <a:defRPr sz="5000">
                <a:latin typeface="Monaco"/>
                <a:ea typeface="Monaco"/>
                <a:cs typeface="Monaco"/>
                <a:sym typeface="Monaco"/>
              </a:defRPr>
            </a:pPr>
            <a:r>
              <a:t>**bold**  </a:t>
            </a:r>
          </a:p>
          <a:p>
            <a:pPr algn="l">
              <a:spcBef>
                <a:spcPts val="1500"/>
              </a:spcBef>
              <a:defRPr sz="5000">
                <a:latin typeface="Monaco"/>
                <a:ea typeface="Monaco"/>
                <a:cs typeface="Monaco"/>
                <a:sym typeface="Monaco"/>
              </a:defRPr>
            </a:pPr>
            <a:r>
              <a:t>`code`  </a:t>
            </a:r>
          </a:p>
        </p:txBody>
      </p:sp>
      <p:sp>
        <p:nvSpPr>
          <p:cNvPr id="433" name="Shape 433"/>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4" name="Shape 434"/>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5" name="Shape 435"/>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36" name="Shape 436"/>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Text</a:t>
            </a:r>
          </a:p>
        </p:txBody>
      </p:sp>
      <p:sp>
        <p:nvSpPr>
          <p:cNvPr id="437" name="Shape 437"/>
          <p:cNvSpPr txBox="1"/>
          <p:nvPr/>
        </p:nvSpPr>
        <p:spPr>
          <a:xfrm>
            <a:off x="6174212" y="3021508"/>
            <a:ext cx="12660211" cy="21879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Text is rendered as plain text. Surround text with _, **, or ` to format it.</a:t>
            </a:r>
          </a:p>
        </p:txBody>
      </p:sp>
      <p:pic>
        <p:nvPicPr>
          <p:cNvPr id="438" name="Screen Shot 2014-06-13 at 5.07.06 PM.png"/>
          <p:cNvPicPr>
            <a:picLocks noChangeAspect="1"/>
          </p:cNvPicPr>
          <p:nvPr/>
        </p:nvPicPr>
        <p:blipFill>
          <a:blip r:embed="rId5">
            <a:extLst/>
          </a:blip>
          <a:stretch>
            <a:fillRect/>
          </a:stretch>
        </p:blipFill>
        <p:spPr>
          <a:xfrm>
            <a:off x="13677307" y="5859462"/>
            <a:ext cx="4778364" cy="6595487"/>
          </a:xfrm>
          <a:prstGeom prst="rect">
            <a:avLst/>
          </a:prstGeom>
          <a:ln w="12700">
            <a:miter lim="400000"/>
          </a:ln>
        </p:spPr>
      </p:pic>
      <p:grpSp>
        <p:nvGrpSpPr>
          <p:cNvPr id="442" name="Group 442"/>
          <p:cNvGrpSpPr/>
          <p:nvPr/>
        </p:nvGrpSpPr>
        <p:grpSpPr>
          <a:xfrm>
            <a:off x="208083" y="2590403"/>
            <a:ext cx="8384940" cy="4182574"/>
            <a:chOff x="0" y="0"/>
            <a:chExt cx="8384939" cy="4182573"/>
          </a:xfrm>
        </p:grpSpPr>
        <p:sp>
          <p:nvSpPr>
            <p:cNvPr id="439" name="Shape 439"/>
            <p:cNvSpPr/>
            <p:nvPr/>
          </p:nvSpPr>
          <p:spPr>
            <a:xfrm>
              <a:off x="0" y="0"/>
              <a:ext cx="7325916" cy="3536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4" y="0"/>
                  </a:moveTo>
                  <a:cubicBezTo>
                    <a:pt x="571" y="0"/>
                    <a:pt x="0" y="1182"/>
                    <a:pt x="0" y="2640"/>
                  </a:cubicBezTo>
                  <a:lnTo>
                    <a:pt x="0" y="14548"/>
                  </a:lnTo>
                  <a:cubicBezTo>
                    <a:pt x="0" y="16006"/>
                    <a:pt x="571" y="17188"/>
                    <a:pt x="1274" y="17188"/>
                  </a:cubicBezTo>
                  <a:lnTo>
                    <a:pt x="15199" y="17188"/>
                  </a:lnTo>
                  <a:cubicBezTo>
                    <a:pt x="15549" y="17188"/>
                    <a:pt x="15865" y="16895"/>
                    <a:pt x="16096" y="16422"/>
                  </a:cubicBezTo>
                  <a:lnTo>
                    <a:pt x="21600" y="21600"/>
                  </a:lnTo>
                  <a:lnTo>
                    <a:pt x="16450" y="15038"/>
                  </a:lnTo>
                  <a:cubicBezTo>
                    <a:pt x="16465" y="14878"/>
                    <a:pt x="16474" y="14716"/>
                    <a:pt x="16474" y="14548"/>
                  </a:cubicBezTo>
                  <a:lnTo>
                    <a:pt x="16474" y="2640"/>
                  </a:lnTo>
                  <a:cubicBezTo>
                    <a:pt x="16474" y="1182"/>
                    <a:pt x="15903" y="0"/>
                    <a:pt x="15199" y="0"/>
                  </a:cubicBezTo>
                  <a:lnTo>
                    <a:pt x="1274" y="0"/>
                  </a:lnTo>
                  <a:close/>
                </a:path>
              </a:pathLst>
            </a:custGeom>
            <a:solidFill>
              <a:schemeClr val="accent1">
                <a:hueOff val="47394"/>
                <a:satOff val="-25753"/>
                <a:lumOff val="-7544"/>
                <a:alpha val="60000"/>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4900">
                  <a:solidFill>
                    <a:srgbClr val="FFFFFF"/>
                  </a:solidFill>
                  <a:latin typeface="Helvetica"/>
                  <a:ea typeface="Helvetica"/>
                  <a:cs typeface="Helvetica"/>
                  <a:sym typeface="Helvetica"/>
                </a:defRPr>
              </a:lvl1pPr>
            </a:lstStyle>
            <a:p>
              <a:pPr/>
              <a:r>
                <a:t>Add two spaces at the end of a line to start a new line</a:t>
              </a:r>
            </a:p>
          </p:txBody>
        </p:sp>
        <p:pic>
          <p:nvPicPr>
            <p:cNvPr id="440" name=""/>
            <p:cNvPicPr>
              <a:picLocks noChangeAspect="0"/>
            </p:cNvPicPr>
            <p:nvPr/>
          </p:nvPicPr>
          <p:blipFill>
            <a:blip r:embed="rId6">
              <a:extLst/>
            </a:blip>
            <a:stretch>
              <a:fillRect/>
            </a:stretch>
          </p:blipFill>
          <p:spPr>
            <a:xfrm>
              <a:off x="7386094" y="3505312"/>
              <a:ext cx="998846" cy="677262"/>
            </a:xfrm>
            <a:prstGeom prst="rect">
              <a:avLst/>
            </a:prstGeom>
            <a:effectLst/>
          </p:spPr>
        </p:pic>
      </p:grpSp>
      <p:sp>
        <p:nvSpPr>
          <p:cNvPr id="443" name="Shape 44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4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49" name="Shape 449"/>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50" name="Shape 450"/>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51" name="Shape 451"/>
          <p:cNvSpPr txBox="1"/>
          <p:nvPr/>
        </p:nvSpPr>
        <p:spPr>
          <a:xfrm>
            <a:off x="5819504" y="5889649"/>
            <a:ext cx="5605203" cy="6437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49833">
              <a:spcBef>
                <a:spcPts val="1100"/>
              </a:spcBef>
              <a:defRPr sz="3387">
                <a:latin typeface="Monaco"/>
                <a:ea typeface="Monaco"/>
                <a:cs typeface="Monaco"/>
                <a:sym typeface="Monaco"/>
              </a:defRPr>
            </a:pPr>
            <a:r>
              <a:t>Bullets</a:t>
            </a:r>
          </a:p>
          <a:p>
            <a:pPr algn="l" defTabSz="449833">
              <a:spcBef>
                <a:spcPts val="1100"/>
              </a:spcBef>
              <a:defRPr sz="3387">
                <a:latin typeface="Monaco"/>
                <a:ea typeface="Monaco"/>
                <a:cs typeface="Monaco"/>
                <a:sym typeface="Monaco"/>
              </a:defRPr>
            </a:pPr>
          </a:p>
          <a:p>
            <a:pPr algn="l" defTabSz="449833">
              <a:spcBef>
                <a:spcPts val="1100"/>
              </a:spcBef>
              <a:defRPr sz="3387">
                <a:latin typeface="Monaco"/>
                <a:ea typeface="Monaco"/>
                <a:cs typeface="Monaco"/>
                <a:sym typeface="Monaco"/>
              </a:defRPr>
            </a:pPr>
            <a:r>
              <a:t>* bullet 1</a:t>
            </a:r>
          </a:p>
          <a:p>
            <a:pPr algn="l" defTabSz="449833">
              <a:spcBef>
                <a:spcPts val="1100"/>
              </a:spcBef>
              <a:defRPr sz="3387">
                <a:latin typeface="Monaco"/>
                <a:ea typeface="Monaco"/>
                <a:cs typeface="Monaco"/>
                <a:sym typeface="Monaco"/>
              </a:defRPr>
            </a:pPr>
            <a:r>
              <a:t>* bullet 2</a:t>
            </a:r>
          </a:p>
          <a:p>
            <a:pPr algn="l" defTabSz="449833">
              <a:spcBef>
                <a:spcPts val="1100"/>
              </a:spcBef>
              <a:defRPr sz="3387">
                <a:latin typeface="Monaco"/>
                <a:ea typeface="Monaco"/>
                <a:cs typeface="Monaco"/>
                <a:sym typeface="Monaco"/>
              </a:defRPr>
            </a:pPr>
          </a:p>
          <a:p>
            <a:pPr algn="l" defTabSz="449833">
              <a:spcBef>
                <a:spcPts val="1100"/>
              </a:spcBef>
              <a:defRPr sz="3387">
                <a:latin typeface="Monaco"/>
                <a:ea typeface="Monaco"/>
                <a:cs typeface="Monaco"/>
                <a:sym typeface="Monaco"/>
              </a:defRPr>
            </a:pPr>
            <a:r>
              <a:t>Numbered list</a:t>
            </a:r>
          </a:p>
          <a:p>
            <a:pPr algn="l" defTabSz="449833">
              <a:spcBef>
                <a:spcPts val="1100"/>
              </a:spcBef>
              <a:defRPr sz="3387">
                <a:latin typeface="Monaco"/>
                <a:ea typeface="Monaco"/>
                <a:cs typeface="Monaco"/>
                <a:sym typeface="Monaco"/>
              </a:defRPr>
            </a:pPr>
          </a:p>
          <a:p>
            <a:pPr algn="l" defTabSz="449833">
              <a:spcBef>
                <a:spcPts val="1100"/>
              </a:spcBef>
              <a:defRPr sz="3387">
                <a:latin typeface="Monaco"/>
                <a:ea typeface="Monaco"/>
                <a:cs typeface="Monaco"/>
                <a:sym typeface="Monaco"/>
              </a:defRPr>
            </a:pPr>
            <a:r>
              <a:t>1. item 1</a:t>
            </a:r>
          </a:p>
          <a:p>
            <a:pPr algn="l" defTabSz="449833">
              <a:spcBef>
                <a:spcPts val="1100"/>
              </a:spcBef>
              <a:defRPr sz="3387">
                <a:latin typeface="Monaco"/>
                <a:ea typeface="Monaco"/>
                <a:cs typeface="Monaco"/>
                <a:sym typeface="Monaco"/>
              </a:defRPr>
            </a:pPr>
            <a:r>
              <a:t>2. item 2</a:t>
            </a:r>
          </a:p>
        </p:txBody>
      </p:sp>
      <p:sp>
        <p:nvSpPr>
          <p:cNvPr id="452" name="Shape 452"/>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53" name="Shape 453"/>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454" name="Screen Shot 2014-06-13 at 5.09.52 PM.png"/>
          <p:cNvPicPr>
            <a:picLocks noChangeAspect="1"/>
          </p:cNvPicPr>
          <p:nvPr/>
        </p:nvPicPr>
        <p:blipFill>
          <a:blip r:embed="rId5">
            <a:extLst/>
          </a:blip>
          <a:srcRect l="0" t="0" r="5057" b="0"/>
          <a:stretch>
            <a:fillRect/>
          </a:stretch>
        </p:blipFill>
        <p:spPr>
          <a:xfrm>
            <a:off x="13298943" y="5474454"/>
            <a:ext cx="5401573" cy="6939219"/>
          </a:xfrm>
          <a:prstGeom prst="rect">
            <a:avLst/>
          </a:prstGeom>
          <a:ln w="12700">
            <a:miter lim="400000"/>
          </a:ln>
        </p:spPr>
      </p:pic>
      <p:sp>
        <p:nvSpPr>
          <p:cNvPr id="455" name="Shape 455"/>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56" name="Shape 456"/>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Lists</a:t>
            </a:r>
          </a:p>
        </p:txBody>
      </p:sp>
      <p:sp>
        <p:nvSpPr>
          <p:cNvPr id="457" name="Shape 457"/>
          <p:cNvSpPr txBox="1"/>
          <p:nvPr/>
        </p:nvSpPr>
        <p:spPr>
          <a:xfrm>
            <a:off x="6139077" y="2986044"/>
            <a:ext cx="12166554"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Use asterisks to make bullet points.</a:t>
            </a:r>
          </a:p>
          <a:p>
            <a:pPr algn="l">
              <a:defRPr sz="6000">
                <a:latin typeface="Helvetica"/>
                <a:ea typeface="Helvetica"/>
                <a:cs typeface="Helvetica"/>
                <a:sym typeface="Helvetica"/>
              </a:defRPr>
            </a:pPr>
            <a:r>
              <a:t>Use numbers to make numbered lists.</a:t>
            </a:r>
          </a:p>
        </p:txBody>
      </p:sp>
      <p:sp>
        <p:nvSpPr>
          <p:cNvPr id="458" name="Shape 45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txBox="1"/>
          <p:nvPr>
            <p:ph type="body" sz="half" idx="4294967295"/>
          </p:nvPr>
        </p:nvSpPr>
        <p:spPr>
          <a:xfrm>
            <a:off x="6206770" y="3465445"/>
            <a:ext cx="11970460"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t>Navigate to the </a:t>
            </a:r>
            <a:r>
              <a:rPr b="1"/>
              <a:t>05-Report</a:t>
            </a:r>
            <a:r>
              <a:t> folder.</a:t>
            </a:r>
          </a:p>
          <a:p>
            <a:pPr marL="0" indent="0" defTabSz="584200">
              <a:spcBef>
                <a:spcPts val="2400"/>
              </a:spcBef>
              <a:buSzTx/>
              <a:buNone/>
              <a:defRPr sz="6700">
                <a:solidFill>
                  <a:srgbClr val="005493"/>
                </a:solidFill>
              </a:defRPr>
            </a:pPr>
            <a:r>
              <a:t>Open </a:t>
            </a:r>
            <a:r>
              <a:rPr b="1"/>
              <a:t>05-Report-Exercises.Rmd</a:t>
            </a:r>
          </a:p>
        </p:txBody>
      </p:sp>
      <p:sp>
        <p:nvSpPr>
          <p:cNvPr id="198" name="Shape 198"/>
          <p:cNvSpPr txBox="1"/>
          <p:nvPr/>
        </p:nvSpPr>
        <p:spPr>
          <a:xfrm>
            <a:off x="11902318" y="12663871"/>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6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64" name="Shape 464"/>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65" name="Shape 465"/>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66" name="Shape 466"/>
          <p:cNvSpPr txBox="1"/>
          <p:nvPr/>
        </p:nvSpPr>
        <p:spPr>
          <a:xfrm>
            <a:off x="5819504" y="5889649"/>
            <a:ext cx="5605203" cy="6437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3600">
                <a:latin typeface="Monaco"/>
                <a:ea typeface="Monaco"/>
                <a:cs typeface="Monaco"/>
                <a:sym typeface="Monaco"/>
              </a:defRPr>
            </a:pPr>
            <a:r>
              <a:t>This is a </a:t>
            </a:r>
          </a:p>
          <a:p>
            <a:pPr algn="l">
              <a:spcBef>
                <a:spcPts val="1500"/>
              </a:spcBef>
              <a:defRPr sz="3600">
                <a:latin typeface="Monaco"/>
                <a:ea typeface="Monaco"/>
                <a:cs typeface="Monaco"/>
                <a:sym typeface="Monaco"/>
              </a:defRPr>
            </a:pPr>
            <a:r>
              <a:t>[link](</a:t>
            </a:r>
            <a:r>
              <a:rPr u="sng">
                <a:hlinkClick r:id="rId5" invalidUrl="" action="" tgtFrame="" tooltip="" history="1" highlightClick="0" endSnd="0"/>
              </a:rPr>
              <a:t>www.git.com</a:t>
            </a:r>
            <a:r>
              <a:t>).</a:t>
            </a:r>
          </a:p>
        </p:txBody>
      </p:sp>
      <p:sp>
        <p:nvSpPr>
          <p:cNvPr id="467" name="Shape 467"/>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68" name="Shape 468"/>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69" name="Shape 469"/>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70" name="Shape 470"/>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Hyperlinks</a:t>
            </a:r>
          </a:p>
        </p:txBody>
      </p:sp>
      <p:sp>
        <p:nvSpPr>
          <p:cNvPr id="471" name="Shape 471"/>
          <p:cNvSpPr txBox="1"/>
          <p:nvPr/>
        </p:nvSpPr>
        <p:spPr>
          <a:xfrm>
            <a:off x="7156518" y="2986044"/>
            <a:ext cx="10070964"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Use brackets to denote a link. Place the URL in parentheses.</a:t>
            </a:r>
          </a:p>
        </p:txBody>
      </p:sp>
      <p:pic>
        <p:nvPicPr>
          <p:cNvPr id="472" name="Screen Shot 2014-06-16 at 2.49.07 PM.png"/>
          <p:cNvPicPr>
            <a:picLocks noChangeAspect="1"/>
          </p:cNvPicPr>
          <p:nvPr/>
        </p:nvPicPr>
        <p:blipFill>
          <a:blip r:embed="rId6">
            <a:extLst/>
          </a:blip>
          <a:stretch>
            <a:fillRect/>
          </a:stretch>
        </p:blipFill>
        <p:spPr>
          <a:xfrm>
            <a:off x="13325868" y="5730559"/>
            <a:ext cx="5481241" cy="1465283"/>
          </a:xfrm>
          <a:prstGeom prst="rect">
            <a:avLst/>
          </a:prstGeom>
          <a:ln w="12700">
            <a:miter lim="400000"/>
          </a:ln>
        </p:spPr>
      </p:pic>
      <p:sp>
        <p:nvSpPr>
          <p:cNvPr id="473" name="Shape 47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7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79" name="Shape 479"/>
          <p:cNvSpPr/>
          <p:nvPr/>
        </p:nvSpPr>
        <p:spPr>
          <a:xfrm>
            <a:off x="5460306"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0" name="Shape 480"/>
          <p:cNvSpPr/>
          <p:nvPr/>
        </p:nvSpPr>
        <p:spPr>
          <a:xfrm>
            <a:off x="5708132"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1" name="Shape 481"/>
          <p:cNvSpPr txBox="1"/>
          <p:nvPr/>
        </p:nvSpPr>
        <p:spPr>
          <a:xfrm>
            <a:off x="5853801" y="5564660"/>
            <a:ext cx="5296663"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![](images/1.png)</a:t>
            </a:r>
          </a:p>
          <a:p>
            <a:pPr algn="l">
              <a:spcBef>
                <a:spcPts val="1500"/>
              </a:spcBef>
              <a:defRPr sz="4000">
                <a:latin typeface="Monaco"/>
                <a:ea typeface="Monaco"/>
                <a:cs typeface="Monaco"/>
                <a:sym typeface="Monaco"/>
              </a:defRPr>
            </a:pPr>
            <a:r>
              <a:t>The RStudio logo.</a:t>
            </a:r>
          </a:p>
        </p:txBody>
      </p:sp>
      <p:sp>
        <p:nvSpPr>
          <p:cNvPr id="482" name="Shape 482"/>
          <p:cNvSpPr/>
          <p:nvPr/>
        </p:nvSpPr>
        <p:spPr>
          <a:xfrm>
            <a:off x="12987959"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3" name="Shape 483"/>
          <p:cNvSpPr/>
          <p:nvPr/>
        </p:nvSpPr>
        <p:spPr>
          <a:xfrm>
            <a:off x="13215635"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4" name="Shape 484"/>
          <p:cNvSpPr/>
          <p:nvPr/>
        </p:nvSpPr>
        <p:spPr>
          <a:xfrm>
            <a:off x="11532751"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85" name="Shape 485"/>
          <p:cNvSpPr txBox="1"/>
          <p:nvPr/>
        </p:nvSpPr>
        <p:spPr>
          <a:xfrm>
            <a:off x="6904681"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Images</a:t>
            </a:r>
          </a:p>
        </p:txBody>
      </p:sp>
      <p:sp>
        <p:nvSpPr>
          <p:cNvPr id="486" name="Shape 486"/>
          <p:cNvSpPr txBox="1"/>
          <p:nvPr/>
        </p:nvSpPr>
        <p:spPr>
          <a:xfrm>
            <a:off x="4834429" y="2712067"/>
            <a:ext cx="14715142" cy="26073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Use a link preceded by an ! to insert an image. </a:t>
            </a:r>
          </a:p>
          <a:p>
            <a:pPr algn="l">
              <a:defRPr i="1" sz="4400">
                <a:latin typeface="Helvetica"/>
                <a:ea typeface="Helvetica"/>
                <a:cs typeface="Helvetica"/>
                <a:sym typeface="Helvetica"/>
              </a:defRPr>
            </a:pPr>
            <a:r>
              <a:t>The link text should be a URL (if the image is hosted online), or a file path (if the image is saved as a file)</a:t>
            </a:r>
          </a:p>
        </p:txBody>
      </p:sp>
      <p:pic>
        <p:nvPicPr>
          <p:cNvPr id="487" name="Screen Shot 2014-06-16 at 4.02.21 PM.png"/>
          <p:cNvPicPr>
            <a:picLocks noChangeAspect="1"/>
          </p:cNvPicPr>
          <p:nvPr/>
        </p:nvPicPr>
        <p:blipFill>
          <a:blip r:embed="rId5">
            <a:extLst/>
          </a:blip>
          <a:stretch>
            <a:fillRect/>
          </a:stretch>
        </p:blipFill>
        <p:spPr>
          <a:xfrm>
            <a:off x="13287195" y="5440416"/>
            <a:ext cx="5357558" cy="2607345"/>
          </a:xfrm>
          <a:prstGeom prst="rect">
            <a:avLst/>
          </a:prstGeom>
          <a:ln w="12700">
            <a:miter lim="400000"/>
          </a:ln>
        </p:spPr>
      </p:pic>
      <p:sp>
        <p:nvSpPr>
          <p:cNvPr id="488" name="Shape 48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49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494" name="Shape 494"/>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5" name="Shape 495"/>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6" name="Shape 496"/>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7" name="Shape 497"/>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8" name="Shape 498"/>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499" name="Shape 499"/>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Equations</a:t>
            </a:r>
          </a:p>
        </p:txBody>
      </p:sp>
      <p:sp>
        <p:nvSpPr>
          <p:cNvPr id="500" name="Shape 500"/>
          <p:cNvSpPr txBox="1"/>
          <p:nvPr/>
        </p:nvSpPr>
        <p:spPr>
          <a:xfrm>
            <a:off x="6270896" y="3028195"/>
            <a:ext cx="11902916"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Write equations with latex math commands and surround them in $’s.</a:t>
            </a:r>
          </a:p>
        </p:txBody>
      </p:sp>
      <p:pic>
        <p:nvPicPr>
          <p:cNvPr id="501" name="Screen Shot 2014-06-16 at 3.49.29 PM.png"/>
          <p:cNvPicPr>
            <a:picLocks noChangeAspect="1"/>
          </p:cNvPicPr>
          <p:nvPr/>
        </p:nvPicPr>
        <p:blipFill>
          <a:blip r:embed="rId5">
            <a:extLst/>
          </a:blip>
          <a:stretch>
            <a:fillRect/>
          </a:stretch>
        </p:blipFill>
        <p:spPr>
          <a:xfrm>
            <a:off x="13409111" y="5489635"/>
            <a:ext cx="5314757" cy="2200641"/>
          </a:xfrm>
          <a:prstGeom prst="rect">
            <a:avLst/>
          </a:prstGeom>
          <a:ln w="12700">
            <a:miter lim="400000"/>
          </a:ln>
        </p:spPr>
      </p:pic>
      <p:sp>
        <p:nvSpPr>
          <p:cNvPr id="502" name="Shape 502"/>
          <p:cNvSpPr txBox="1"/>
          <p:nvPr/>
        </p:nvSpPr>
        <p:spPr>
          <a:xfrm>
            <a:off x="5908404" y="55646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1500"/>
              </a:spcBef>
              <a:defRPr sz="5000">
                <a:latin typeface="Monaco"/>
                <a:ea typeface="Monaco"/>
                <a:cs typeface="Monaco"/>
                <a:sym typeface="Monaco"/>
              </a:defRPr>
            </a:lvl1pPr>
          </a:lstStyle>
          <a:p>
            <a:pPr/>
            <a:r>
              <a:t>According to Einstein, $E=mc^{2}$</a:t>
            </a:r>
          </a:p>
        </p:txBody>
      </p:sp>
      <p:sp>
        <p:nvSpPr>
          <p:cNvPr id="503" name="Shape 50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507"/>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5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509" name="Shape 509"/>
          <p:cNvSpPr/>
          <p:nvPr/>
        </p:nvSpPr>
        <p:spPr>
          <a:xfrm>
            <a:off x="5514910"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0" name="Shape 510"/>
          <p:cNvSpPr/>
          <p:nvPr/>
        </p:nvSpPr>
        <p:spPr>
          <a:xfrm>
            <a:off x="5762736" y="53236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1" name="Shape 511"/>
          <p:cNvSpPr txBox="1"/>
          <p:nvPr/>
        </p:nvSpPr>
        <p:spPr>
          <a:xfrm>
            <a:off x="5908404" y="55646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000">
                <a:latin typeface="Monaco"/>
                <a:ea typeface="Monaco"/>
                <a:cs typeface="Monaco"/>
                <a:sym typeface="Monaco"/>
              </a:defRPr>
            </a:pPr>
            <a:r>
              <a:t>According to Einstein, </a:t>
            </a:r>
          </a:p>
          <a:p>
            <a:pPr algn="l">
              <a:spcBef>
                <a:spcPts val="1500"/>
              </a:spcBef>
              <a:defRPr sz="5000">
                <a:latin typeface="Monaco"/>
                <a:ea typeface="Monaco"/>
                <a:cs typeface="Monaco"/>
                <a:sym typeface="Monaco"/>
              </a:defRPr>
            </a:pPr>
          </a:p>
          <a:p>
            <a:pPr algn="l">
              <a:spcBef>
                <a:spcPts val="1500"/>
              </a:spcBef>
              <a:defRPr sz="5000">
                <a:latin typeface="Monaco"/>
                <a:ea typeface="Monaco"/>
                <a:cs typeface="Monaco"/>
                <a:sym typeface="Monaco"/>
              </a:defRPr>
            </a:pPr>
            <a:r>
              <a:t>$$E=mc^{2}$$</a:t>
            </a:r>
          </a:p>
        </p:txBody>
      </p:sp>
      <p:sp>
        <p:nvSpPr>
          <p:cNvPr id="512" name="Shape 512"/>
          <p:cNvSpPr/>
          <p:nvPr/>
        </p:nvSpPr>
        <p:spPr>
          <a:xfrm>
            <a:off x="13042562" y="55377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3" name="Shape 513"/>
          <p:cNvSpPr/>
          <p:nvPr/>
        </p:nvSpPr>
        <p:spPr>
          <a:xfrm>
            <a:off x="13270238" y="53250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4" name="Shape 514"/>
          <p:cNvSpPr/>
          <p:nvPr/>
        </p:nvSpPr>
        <p:spPr>
          <a:xfrm>
            <a:off x="11587353" y="80034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515" name="Shape 515"/>
          <p:cNvSpPr txBox="1"/>
          <p:nvPr/>
        </p:nvSpPr>
        <p:spPr>
          <a:xfrm>
            <a:off x="6959284" y="9392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14095">
              <a:defRPr sz="11440">
                <a:latin typeface="Helvetica"/>
                <a:ea typeface="Helvetica"/>
                <a:cs typeface="Helvetica"/>
                <a:sym typeface="Helvetica"/>
              </a:defRPr>
            </a:lvl1pPr>
          </a:lstStyle>
          <a:p>
            <a:pPr/>
            <a:r>
              <a:t>Equation blocks</a:t>
            </a:r>
          </a:p>
        </p:txBody>
      </p:sp>
      <p:sp>
        <p:nvSpPr>
          <p:cNvPr id="516" name="Shape 516"/>
          <p:cNvSpPr txBox="1"/>
          <p:nvPr/>
        </p:nvSpPr>
        <p:spPr>
          <a:xfrm>
            <a:off x="7830955" y="2986044"/>
            <a:ext cx="8782800"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Use two $’s to make centered equation blocks.</a:t>
            </a:r>
          </a:p>
        </p:txBody>
      </p:sp>
      <p:grpSp>
        <p:nvGrpSpPr>
          <p:cNvPr id="520" name="Group 520"/>
          <p:cNvGrpSpPr/>
          <p:nvPr/>
        </p:nvGrpSpPr>
        <p:grpSpPr>
          <a:xfrm>
            <a:off x="13341798" y="5550721"/>
            <a:ext cx="5499695" cy="4149771"/>
            <a:chOff x="0" y="0"/>
            <a:chExt cx="5499694" cy="4149769"/>
          </a:xfrm>
        </p:grpSpPr>
        <p:pic>
          <p:nvPicPr>
            <p:cNvPr id="517" name="Screen Shot 2014-06-16 at 3.51.21 PM.png"/>
            <p:cNvPicPr>
              <a:picLocks noChangeAspect="1"/>
            </p:cNvPicPr>
            <p:nvPr/>
          </p:nvPicPr>
          <p:blipFill>
            <a:blip r:embed="rId5">
              <a:extLst/>
            </a:blip>
            <a:stretch>
              <a:fillRect/>
            </a:stretch>
          </p:blipFill>
          <p:spPr>
            <a:xfrm>
              <a:off x="0" y="0"/>
              <a:ext cx="5499695" cy="4149770"/>
            </a:xfrm>
            <a:prstGeom prst="rect">
              <a:avLst/>
            </a:prstGeom>
            <a:ln w="12700" cap="flat">
              <a:noFill/>
              <a:miter lim="400000"/>
            </a:ln>
            <a:effectLst/>
          </p:spPr>
        </p:pic>
        <p:sp>
          <p:nvSpPr>
            <p:cNvPr id="518" name="Shape 518"/>
            <p:cNvSpPr/>
            <p:nvPr/>
          </p:nvSpPr>
          <p:spPr>
            <a:xfrm>
              <a:off x="3992804" y="2597542"/>
              <a:ext cx="1270001"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519" name="Screen Shot 2014-06-16 at 3.51.21 PM.png"/>
            <p:cNvPicPr>
              <a:picLocks noChangeAspect="1"/>
            </p:cNvPicPr>
            <p:nvPr/>
          </p:nvPicPr>
          <p:blipFill>
            <a:blip r:embed="rId5">
              <a:extLst/>
            </a:blip>
            <a:srcRect l="34925" t="62457" r="0" b="9723"/>
            <a:stretch>
              <a:fillRect/>
            </a:stretch>
          </p:blipFill>
          <p:spPr>
            <a:xfrm>
              <a:off x="1142503" y="2591788"/>
              <a:ext cx="3578891" cy="1154450"/>
            </a:xfrm>
            <a:prstGeom prst="rect">
              <a:avLst/>
            </a:prstGeom>
            <a:ln w="12700" cap="flat">
              <a:noFill/>
              <a:miter lim="400000"/>
            </a:ln>
            <a:effectLst/>
          </p:spPr>
        </p:pic>
      </p:grpSp>
      <p:sp>
        <p:nvSpPr>
          <p:cNvPr id="521" name="Shape 52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5" name="rmarkdown-2.0.pdf"/>
          <p:cNvPicPr>
            <a:picLocks noChangeAspect="1"/>
          </p:cNvPicPr>
          <p:nvPr/>
        </p:nvPicPr>
        <p:blipFill>
          <a:blip r:embed="rId2">
            <a:extLst/>
          </a:blip>
          <a:srcRect l="0" t="6803" r="74191" b="8042"/>
          <a:stretch>
            <a:fillRect/>
          </a:stretch>
        </p:blipFill>
        <p:spPr>
          <a:xfrm>
            <a:off x="1489552" y="2456618"/>
            <a:ext cx="4185580" cy="10671494"/>
          </a:xfrm>
          <a:prstGeom prst="rect">
            <a:avLst/>
          </a:prstGeom>
          <a:ln w="25400">
            <a:solidFill>
              <a:srgbClr val="000000"/>
            </a:solidFill>
            <a:miter lim="400000"/>
          </a:ln>
        </p:spPr>
      </p:pic>
      <p:pic>
        <p:nvPicPr>
          <p:cNvPr id="526" name="rmarkdown-2.0.pdf"/>
          <p:cNvPicPr>
            <a:picLocks noChangeAspect="1"/>
          </p:cNvPicPr>
          <p:nvPr/>
        </p:nvPicPr>
        <p:blipFill>
          <a:blip r:embed="rId2">
            <a:extLst/>
          </a:blip>
          <a:stretch>
            <a:fillRect/>
          </a:stretch>
        </p:blipFill>
        <p:spPr>
          <a:xfrm>
            <a:off x="7213053" y="4892685"/>
            <a:ext cx="9992660" cy="7721601"/>
          </a:xfrm>
          <a:prstGeom prst="rect">
            <a:avLst/>
          </a:prstGeom>
          <a:ln w="25400">
            <a:solidFill>
              <a:srgbClr val="000000"/>
            </a:solidFill>
            <a:miter lim="400000"/>
          </a:ln>
        </p:spPr>
      </p:pic>
      <p:pic>
        <p:nvPicPr>
          <p:cNvPr id="527"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528" name="Shape 528"/>
          <p:cNvSpPr txBox="1"/>
          <p:nvPr/>
        </p:nvSpPr>
        <p:spPr>
          <a:xfrm>
            <a:off x="4025135"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Helvetica"/>
                <a:ea typeface="Helvetica"/>
                <a:cs typeface="Helvetica"/>
                <a:sym typeface="Helvetica"/>
              </a:defRPr>
            </a:lvl1pPr>
          </a:lstStyle>
          <a:p>
            <a:pPr/>
            <a:r>
              <a:t>Markdown</a:t>
            </a:r>
          </a:p>
        </p:txBody>
      </p:sp>
      <p:sp>
        <p:nvSpPr>
          <p:cNvPr id="529" name="Shape 529"/>
          <p:cNvSpPr txBox="1"/>
          <p:nvPr/>
        </p:nvSpPr>
        <p:spPr>
          <a:xfrm>
            <a:off x="7209498" y="2538411"/>
            <a:ext cx="9999770" cy="19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000">
                <a:latin typeface="Helvetica"/>
                <a:ea typeface="Helvetica"/>
                <a:cs typeface="Helvetica"/>
                <a:sym typeface="Helvetica"/>
              </a:defRPr>
            </a:lvl1pPr>
          </a:lstStyle>
          <a:p>
            <a:pPr/>
            <a:r>
              <a:t>Dictionary of formatting cues.</a:t>
            </a:r>
          </a:p>
        </p:txBody>
      </p:sp>
      <p:sp>
        <p:nvSpPr>
          <p:cNvPr id="530" name="Shape 530"/>
          <p:cNvSpPr/>
          <p:nvPr/>
        </p:nvSpPr>
        <p:spPr>
          <a:xfrm>
            <a:off x="5653437" y="2417906"/>
            <a:ext cx="4096981" cy="10726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6122"/>
                </a:lnTo>
                <a:lnTo>
                  <a:pt x="21555" y="19380"/>
                </a:lnTo>
                <a:lnTo>
                  <a:pt x="85" y="21600"/>
                </a:lnTo>
                <a:lnTo>
                  <a:pt x="0"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31" name="Shape 531"/>
          <p:cNvSpPr/>
          <p:nvPr/>
        </p:nvSpPr>
        <p:spPr>
          <a:xfrm>
            <a:off x="7351034" y="5429752"/>
            <a:ext cx="2383445" cy="6608235"/>
          </a:xfrm>
          <a:prstGeom prst="rect">
            <a:avLst/>
          </a:prstGeom>
          <a:solidFill>
            <a:srgbClr val="53585F">
              <a:alpha val="60770"/>
            </a:srgbClr>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532" name=""/>
          <p:cNvPicPr>
            <a:picLocks noChangeAspect="0"/>
          </p:cNvPicPr>
          <p:nvPr/>
        </p:nvPicPr>
        <p:blipFill>
          <a:blip r:embed="rId4">
            <a:extLst/>
          </a:blip>
          <a:stretch>
            <a:fillRect/>
          </a:stretch>
        </p:blipFill>
        <p:spPr>
          <a:xfrm>
            <a:off x="16888654" y="6996201"/>
            <a:ext cx="1563045" cy="1999961"/>
          </a:xfrm>
          <a:prstGeom prst="rect">
            <a:avLst/>
          </a:prstGeom>
        </p:spPr>
      </p:pic>
      <p:sp>
        <p:nvSpPr>
          <p:cNvPr id="534" name="Shape 534"/>
          <p:cNvSpPr txBox="1"/>
          <p:nvPr/>
        </p:nvSpPr>
        <p:spPr>
          <a:xfrm rot="20517336">
            <a:off x="18065398" y="6847069"/>
            <a:ext cx="3980197" cy="12401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70000"/>
              </a:lnSpc>
              <a:defRPr sz="3000">
                <a:solidFill>
                  <a:srgbClr val="FF2600"/>
                </a:solidFill>
                <a:latin typeface="Helvetica"/>
                <a:ea typeface="Helvetica"/>
                <a:cs typeface="Helvetica"/>
                <a:sym typeface="Helvetica"/>
              </a:defRPr>
            </a:lvl1pPr>
          </a:lstStyle>
          <a:p>
            <a:pPr/>
            <a:r>
              <a:t>on back of RMarkdown cheat sheet</a:t>
            </a:r>
          </a:p>
        </p:txBody>
      </p:sp>
      <p:sp>
        <p:nvSpPr>
          <p:cNvPr id="535" name="Shape 53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7" name="Screen Shot 2019-05-06 at 10.03.58 AM.png"/>
          <p:cNvPicPr>
            <a:picLocks noChangeAspect="1"/>
          </p:cNvPicPr>
          <p:nvPr/>
        </p:nvPicPr>
        <p:blipFill>
          <a:blip r:embed="rId2">
            <a:extLst/>
          </a:blip>
          <a:stretch>
            <a:fillRect/>
          </a:stretch>
        </p:blipFill>
        <p:spPr>
          <a:xfrm>
            <a:off x="5128578" y="3398471"/>
            <a:ext cx="14161610" cy="10387829"/>
          </a:xfrm>
          <a:prstGeom prst="rect">
            <a:avLst/>
          </a:prstGeom>
          <a:ln w="12700">
            <a:miter lim="400000"/>
          </a:ln>
        </p:spPr>
      </p:pic>
      <p:pic>
        <p:nvPicPr>
          <p:cNvPr id="538" name="rmarkdown.png"/>
          <p:cNvPicPr>
            <a:picLocks noChangeAspect="1"/>
          </p:cNvPicPr>
          <p:nvPr/>
        </p:nvPicPr>
        <p:blipFill>
          <a:blip r:embed="rId3">
            <a:extLst/>
          </a:blip>
          <a:stretch>
            <a:fillRect/>
          </a:stretch>
        </p:blipFill>
        <p:spPr>
          <a:xfrm>
            <a:off x="22453674" y="11724042"/>
            <a:ext cx="1533934" cy="1778001"/>
          </a:xfrm>
          <a:prstGeom prst="rect">
            <a:avLst/>
          </a:prstGeom>
          <a:ln w="12700">
            <a:miter lim="400000"/>
          </a:ln>
        </p:spPr>
      </p:pic>
      <p:sp>
        <p:nvSpPr>
          <p:cNvPr id="539" name="Shape 539"/>
          <p:cNvSpPr txBox="1"/>
          <p:nvPr/>
        </p:nvSpPr>
        <p:spPr>
          <a:xfrm>
            <a:off x="4025135" y="274768"/>
            <a:ext cx="1636849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Helvetica"/>
                <a:ea typeface="Helvetica"/>
                <a:cs typeface="Helvetica"/>
                <a:sym typeface="Helvetica"/>
              </a:defRPr>
            </a:lvl1pPr>
          </a:lstStyle>
          <a:p>
            <a:pPr/>
            <a:r>
              <a:t>IDE Reference</a:t>
            </a:r>
          </a:p>
        </p:txBody>
      </p:sp>
      <p:sp>
        <p:nvSpPr>
          <p:cNvPr id="540" name="Shape 540"/>
          <p:cNvSpPr txBox="1"/>
          <p:nvPr/>
        </p:nvSpPr>
        <p:spPr>
          <a:xfrm>
            <a:off x="5606183" y="2009823"/>
            <a:ext cx="13206400" cy="196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gn="l">
              <a:defRPr sz="6000">
                <a:latin typeface="Helvetica"/>
                <a:ea typeface="Helvetica"/>
                <a:cs typeface="Helvetica"/>
                <a:sym typeface="Helvetica"/>
              </a:defRPr>
            </a:pPr>
            <a:r>
              <a:t>Go to </a:t>
            </a:r>
            <a:r>
              <a:rPr b="1"/>
              <a:t>Help &gt; Markdown Quick Reference</a:t>
            </a:r>
          </a:p>
        </p:txBody>
      </p:sp>
      <p:pic>
        <p:nvPicPr>
          <p:cNvPr id="541" name=""/>
          <p:cNvPicPr>
            <a:picLocks noChangeAspect="0"/>
          </p:cNvPicPr>
          <p:nvPr/>
        </p:nvPicPr>
        <p:blipFill>
          <a:blip r:embed="rId4">
            <a:extLst/>
          </a:blip>
          <a:stretch>
            <a:fillRect/>
          </a:stretch>
        </p:blipFill>
        <p:spPr>
          <a:xfrm>
            <a:off x="9607032" y="8275335"/>
            <a:ext cx="2273440" cy="2762624"/>
          </a:xfrm>
          <a:prstGeom prst="rect">
            <a:avLst/>
          </a:prstGeom>
        </p:spPr>
      </p:pic>
      <p:sp>
        <p:nvSpPr>
          <p:cNvPr id="543" name="Shape 543"/>
          <p:cNvSpPr txBox="1"/>
          <p:nvPr/>
        </p:nvSpPr>
        <p:spPr>
          <a:xfrm rot="20517336">
            <a:off x="7583975" y="7708601"/>
            <a:ext cx="2175657" cy="117919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70000"/>
              </a:lnSpc>
              <a:defRPr sz="4000">
                <a:solidFill>
                  <a:srgbClr val="FF2600"/>
                </a:solidFill>
                <a:latin typeface="Helvetica"/>
                <a:ea typeface="Helvetica"/>
                <a:cs typeface="Helvetica"/>
                <a:sym typeface="Helvetica"/>
              </a:defRPr>
            </a:lvl1pPr>
          </a:lstStyle>
          <a:p>
            <a:pPr/>
            <a:r>
              <a:t>opens here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545" name="Shape 545"/>
          <p:cNvSpPr txBox="1"/>
          <p:nvPr/>
        </p:nvSpPr>
        <p:spPr>
          <a:xfrm>
            <a:off x="2833687" y="789068"/>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Code </a:t>
            </a:r>
          </a:p>
        </p:txBody>
      </p:sp>
      <p:grpSp>
        <p:nvGrpSpPr>
          <p:cNvPr id="551" name="Group 551"/>
          <p:cNvGrpSpPr/>
          <p:nvPr/>
        </p:nvGrpSpPr>
        <p:grpSpPr>
          <a:xfrm>
            <a:off x="6334738" y="4190108"/>
            <a:ext cx="8738191" cy="8804740"/>
            <a:chOff x="0" y="0"/>
            <a:chExt cx="8738189" cy="8804739"/>
          </a:xfrm>
        </p:grpSpPr>
        <p:pic>
          <p:nvPicPr>
            <p:cNvPr id="546"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549" name="Group 549"/>
            <p:cNvGrpSpPr/>
            <p:nvPr/>
          </p:nvGrpSpPr>
          <p:grpSpPr>
            <a:xfrm>
              <a:off x="7908500" y="3852197"/>
              <a:ext cx="482833" cy="274834"/>
              <a:chOff x="0" y="0"/>
              <a:chExt cx="482831" cy="274833"/>
            </a:xfrm>
          </p:grpSpPr>
          <p:sp>
            <p:nvSpPr>
              <p:cNvPr id="547" name="Shape 547"/>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48" name="Shape 548"/>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50" name="Shape 550"/>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552" name="Shape 552"/>
          <p:cNvSpPr/>
          <p:nvPr/>
        </p:nvSpPr>
        <p:spPr>
          <a:xfrm>
            <a:off x="13413489" y="8881278"/>
            <a:ext cx="7342586" cy="3946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774" y="8739"/>
                </a:lnTo>
                <a:lnTo>
                  <a:pt x="5774" y="20457"/>
                </a:lnTo>
                <a:cubicBezTo>
                  <a:pt x="5774" y="21088"/>
                  <a:pt x="6049" y="21600"/>
                  <a:pt x="6389" y="21600"/>
                </a:cubicBezTo>
                <a:lnTo>
                  <a:pt x="20985" y="21600"/>
                </a:lnTo>
                <a:cubicBezTo>
                  <a:pt x="21324" y="21600"/>
                  <a:pt x="21600" y="21088"/>
                  <a:pt x="21600" y="20457"/>
                </a:cubicBezTo>
                <a:lnTo>
                  <a:pt x="21600" y="8342"/>
                </a:lnTo>
                <a:cubicBezTo>
                  <a:pt x="21600" y="7711"/>
                  <a:pt x="21324" y="7199"/>
                  <a:pt x="20985" y="7199"/>
                </a:cubicBezTo>
                <a:lnTo>
                  <a:pt x="6441" y="7199"/>
                </a:lnTo>
                <a:lnTo>
                  <a:pt x="0" y="0"/>
                </a:lnTo>
                <a:close/>
              </a:path>
            </a:pathLst>
          </a:custGeom>
          <a:solidFill>
            <a:srgbClr val="407AAA"/>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Code chunks surrounded by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hape 55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557" name="Shape 557"/>
          <p:cNvSpPr txBox="1"/>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pPr/>
            <a:r>
              <a:t>Code chunks</a:t>
            </a:r>
          </a:p>
        </p:txBody>
      </p:sp>
      <p:sp>
        <p:nvSpPr>
          <p:cNvPr id="558" name="Shape 558"/>
          <p:cNvSpPr txBox="1"/>
          <p:nvPr/>
        </p:nvSpPr>
        <p:spPr>
          <a:xfrm>
            <a:off x="5451509" y="3868860"/>
            <a:ext cx="13053185" cy="1181506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spcBef>
                <a:spcPts val="2000"/>
              </a:spcBef>
              <a:defRPr sz="7000">
                <a:latin typeface="Helvetica"/>
                <a:ea typeface="Helvetica"/>
                <a:cs typeface="Helvetica"/>
                <a:sym typeface="Helvetica"/>
              </a:defRPr>
            </a:pPr>
            <a:r>
              <a:t>Insert a chunk of R code with </a:t>
            </a:r>
          </a:p>
          <a:p>
            <a:pPr algn="l">
              <a:defRPr sz="5000">
                <a:latin typeface="Monaco"/>
                <a:ea typeface="Monaco"/>
                <a:cs typeface="Monaco"/>
                <a:sym typeface="Monaco"/>
              </a:defRPr>
            </a:pPr>
          </a:p>
          <a:p>
            <a:pPr algn="l">
              <a:defRPr sz="5000">
                <a:latin typeface="Monaco"/>
                <a:ea typeface="Monaco"/>
                <a:cs typeface="Monaco"/>
                <a:sym typeface="Monaco"/>
              </a:defRPr>
            </a:pPr>
          </a:p>
          <a:p>
            <a:pPr algn="l">
              <a:defRPr sz="5000">
                <a:latin typeface="Monaco"/>
                <a:ea typeface="Monaco"/>
                <a:cs typeface="Monaco"/>
                <a:sym typeface="Monaco"/>
              </a:defRPr>
            </a:pPr>
          </a:p>
          <a:p>
            <a:pPr algn="l">
              <a:defRPr sz="5000">
                <a:latin typeface="Monaco"/>
                <a:ea typeface="Monaco"/>
                <a:cs typeface="Monaco"/>
                <a:sym typeface="Monaco"/>
              </a:defRPr>
            </a:pPr>
          </a:p>
          <a:p>
            <a:pPr algn="l">
              <a:defRPr>
                <a:latin typeface="+mn-lt"/>
                <a:ea typeface="+mn-ea"/>
                <a:cs typeface="+mn-cs"/>
                <a:sym typeface="Helvetica Neue"/>
              </a:defRPr>
            </a:pPr>
            <a:r>
              <a:rPr sz="6000">
                <a:latin typeface="Helvetica"/>
                <a:ea typeface="Helvetica"/>
                <a:cs typeface="Helvetica"/>
                <a:sym typeface="Helvetica"/>
              </a:rPr>
              <a:t>When you render the report, R Markdown will run the code and include its results. R Markdown will also remove the</a:t>
            </a:r>
            <a:r>
              <a:t> </a:t>
            </a:r>
            <a:r>
              <a:rPr sz="5000">
                <a:latin typeface="Monaco"/>
                <a:ea typeface="Monaco"/>
                <a:cs typeface="Monaco"/>
                <a:sym typeface="Monaco"/>
              </a:rPr>
              <a:t>```{r}</a:t>
            </a:r>
            <a:r>
              <a:rPr>
                <a:latin typeface="Monaco"/>
                <a:ea typeface="Monaco"/>
                <a:cs typeface="Monaco"/>
                <a:sym typeface="Monaco"/>
              </a:rPr>
              <a:t> </a:t>
            </a:r>
            <a:r>
              <a:rPr sz="6000">
                <a:latin typeface="Helvetica"/>
                <a:ea typeface="Helvetica"/>
                <a:cs typeface="Helvetica"/>
                <a:sym typeface="Helvetica"/>
              </a:rPr>
              <a:t>and</a:t>
            </a:r>
            <a:r>
              <a:t> </a:t>
            </a:r>
            <a:r>
              <a:rPr sz="5000">
                <a:latin typeface="Monaco"/>
                <a:ea typeface="Monaco"/>
                <a:cs typeface="Monaco"/>
                <a:sym typeface="Monaco"/>
              </a:rPr>
              <a:t>```</a:t>
            </a:r>
            <a:r>
              <a:rPr sz="6000">
                <a:latin typeface="Helvetica"/>
                <a:ea typeface="Helvetica"/>
                <a:cs typeface="Helvetica"/>
                <a:sym typeface="Helvetica"/>
              </a:rPr>
              <a:t>.</a:t>
            </a:r>
          </a:p>
        </p:txBody>
      </p:sp>
      <p:sp>
        <p:nvSpPr>
          <p:cNvPr id="559" name="Shape 559"/>
          <p:cNvSpPr/>
          <p:nvPr/>
        </p:nvSpPr>
        <p:spPr>
          <a:xfrm>
            <a:off x="5464752" y="5417827"/>
            <a:ext cx="12770535" cy="3180800"/>
          </a:xfrm>
          <a:prstGeom prst="rect">
            <a:avLst/>
          </a:prstGeom>
          <a:solidFill>
            <a:srgbClr val="DCDEE0"/>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0" name="Shape 560"/>
          <p:cNvSpPr/>
          <p:nvPr/>
        </p:nvSpPr>
        <p:spPr>
          <a:xfrm>
            <a:off x="5729504" y="5186304"/>
            <a:ext cx="12770535" cy="3094440"/>
          </a:xfrm>
          <a:prstGeom prst="rect">
            <a:avLst/>
          </a:prstGeom>
          <a:solidFill>
            <a:srgbClr val="F0F2F4"/>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1" name="Shape 561"/>
          <p:cNvSpPr txBox="1"/>
          <p:nvPr/>
        </p:nvSpPr>
        <p:spPr>
          <a:xfrm>
            <a:off x="5972128" y="5487316"/>
            <a:ext cx="10114020" cy="290592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defRPr sz="5000">
                <a:latin typeface="Monaco"/>
                <a:ea typeface="Monaco"/>
                <a:cs typeface="Monaco"/>
                <a:sym typeface="Monaco"/>
              </a:defRPr>
            </a:pPr>
            <a:r>
              <a:t>```{r}</a:t>
            </a:r>
          </a:p>
          <a:p>
            <a:pPr algn="l">
              <a:defRPr sz="5000">
                <a:latin typeface="Monaco"/>
                <a:ea typeface="Monaco"/>
                <a:cs typeface="Monaco"/>
                <a:sym typeface="Monaco"/>
              </a:defRPr>
            </a:pPr>
            <a:r>
              <a:t># some code</a:t>
            </a:r>
          </a:p>
          <a:p>
            <a:pPr algn="l">
              <a:defRPr sz="5000">
                <a:latin typeface="Monaco"/>
                <a:ea typeface="Monaco"/>
                <a:cs typeface="Monaco"/>
                <a:sym typeface="Monaco"/>
              </a:defRPr>
            </a:pPr>
            <a:r>
              <a:t>```</a:t>
            </a:r>
          </a:p>
        </p:txBody>
      </p:sp>
      <p:pic>
        <p:nvPicPr>
          <p:cNvPr id="56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563" name="Shape 56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hape 567"/>
          <p:cNvSpPr txBox="1"/>
          <p:nvPr/>
        </p:nvSpPr>
        <p:spPr>
          <a:xfrm>
            <a:off x="16380107" y="11052631"/>
            <a:ext cx="2313793" cy="144959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7900">
                <a:latin typeface="Helvetica"/>
                <a:ea typeface="Helvetica"/>
                <a:cs typeface="Helvetica"/>
                <a:sym typeface="Helvetica"/>
              </a:defRPr>
            </a:lvl1pPr>
          </a:lstStyle>
          <a:p>
            <a:pPr/>
            <a:r>
              <a:t>(PC)</a:t>
            </a:r>
          </a:p>
        </p:txBody>
      </p:sp>
      <p:sp>
        <p:nvSpPr>
          <p:cNvPr id="568" name="Shape 568"/>
          <p:cNvSpPr txBox="1"/>
          <p:nvPr/>
        </p:nvSpPr>
        <p:spPr>
          <a:xfrm>
            <a:off x="16238467" y="9284949"/>
            <a:ext cx="2597074" cy="144959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7900">
                <a:latin typeface="Helvetica"/>
                <a:ea typeface="Helvetica"/>
                <a:cs typeface="Helvetica"/>
                <a:sym typeface="Helvetica"/>
              </a:defRPr>
            </a:lvl1pPr>
          </a:lstStyle>
          <a:p>
            <a:pPr/>
            <a:r>
              <a:t>(Mac)</a:t>
            </a:r>
          </a:p>
        </p:txBody>
      </p:sp>
      <p:sp>
        <p:nvSpPr>
          <p:cNvPr id="569" name="Shape 56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570" name="Shape 570"/>
          <p:cNvSpPr txBox="1"/>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pPr/>
            <a:r>
              <a:t>Code chunks</a:t>
            </a:r>
          </a:p>
        </p:txBody>
      </p:sp>
      <p:grpSp>
        <p:nvGrpSpPr>
          <p:cNvPr id="582" name="Group 582"/>
          <p:cNvGrpSpPr/>
          <p:nvPr/>
        </p:nvGrpSpPr>
        <p:grpSpPr>
          <a:xfrm>
            <a:off x="5448514" y="11053785"/>
            <a:ext cx="10284536" cy="1572884"/>
            <a:chOff x="0" y="0"/>
            <a:chExt cx="10284535" cy="1572882"/>
          </a:xfrm>
        </p:grpSpPr>
        <p:grpSp>
          <p:nvGrpSpPr>
            <p:cNvPr id="573" name="Group 573"/>
            <p:cNvGrpSpPr/>
            <p:nvPr/>
          </p:nvGrpSpPr>
          <p:grpSpPr>
            <a:xfrm>
              <a:off x="4255408" y="0"/>
              <a:ext cx="3146211" cy="1572883"/>
              <a:chOff x="0" y="0"/>
              <a:chExt cx="3146210" cy="1572882"/>
            </a:xfrm>
          </p:grpSpPr>
          <p:sp>
            <p:nvSpPr>
              <p:cNvPr id="571" name="Shape 571"/>
              <p:cNvSpPr/>
              <p:nvPr/>
            </p:nvSpPr>
            <p:spPr>
              <a:xfrm>
                <a:off x="0" y="0"/>
                <a:ext cx="3146211"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72" name="Shape 572"/>
              <p:cNvSpPr/>
              <p:nvPr/>
            </p:nvSpPr>
            <p:spPr>
              <a:xfrm>
                <a:off x="47302" y="0"/>
                <a:ext cx="3031263"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Alt</a:t>
                </a:r>
              </a:p>
            </p:txBody>
          </p:sp>
        </p:grpSp>
        <p:grpSp>
          <p:nvGrpSpPr>
            <p:cNvPr id="576" name="Group 576"/>
            <p:cNvGrpSpPr/>
            <p:nvPr/>
          </p:nvGrpSpPr>
          <p:grpSpPr>
            <a:xfrm>
              <a:off x="0" y="0"/>
              <a:ext cx="3146211" cy="1572883"/>
              <a:chOff x="0" y="0"/>
              <a:chExt cx="3146210" cy="1572882"/>
            </a:xfrm>
          </p:grpSpPr>
          <p:sp>
            <p:nvSpPr>
              <p:cNvPr id="574" name="Shape 574"/>
              <p:cNvSpPr/>
              <p:nvPr/>
            </p:nvSpPr>
            <p:spPr>
              <a:xfrm>
                <a:off x="0" y="0"/>
                <a:ext cx="3146211"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75" name="Shape 575"/>
              <p:cNvSpPr/>
              <p:nvPr/>
            </p:nvSpPr>
            <p:spPr>
              <a:xfrm>
                <a:off x="47302" y="0"/>
                <a:ext cx="3031263"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Ctrl</a:t>
                </a:r>
              </a:p>
            </p:txBody>
          </p:sp>
        </p:grpSp>
        <p:grpSp>
          <p:nvGrpSpPr>
            <p:cNvPr id="579" name="Group 579"/>
            <p:cNvGrpSpPr/>
            <p:nvPr/>
          </p:nvGrpSpPr>
          <p:grpSpPr>
            <a:xfrm>
              <a:off x="8433707" y="0"/>
              <a:ext cx="1850829" cy="1572883"/>
              <a:chOff x="0" y="0"/>
              <a:chExt cx="1850827" cy="1572882"/>
            </a:xfrm>
          </p:grpSpPr>
          <p:sp>
            <p:nvSpPr>
              <p:cNvPr id="577" name="Shape 577"/>
              <p:cNvSpPr/>
              <p:nvPr/>
            </p:nvSpPr>
            <p:spPr>
              <a:xfrm>
                <a:off x="0" y="0"/>
                <a:ext cx="1850828"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78" name="Shape 578"/>
              <p:cNvSpPr/>
              <p:nvPr/>
            </p:nvSpPr>
            <p:spPr>
              <a:xfrm>
                <a:off x="47302" y="0"/>
                <a:ext cx="1742815"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i</a:t>
                </a:r>
              </a:p>
            </p:txBody>
          </p:sp>
        </p:grpSp>
        <p:sp>
          <p:nvSpPr>
            <p:cNvPr id="580" name="Shape 580"/>
            <p:cNvSpPr txBox="1"/>
            <p:nvPr/>
          </p:nvSpPr>
          <p:spPr>
            <a:xfrm>
              <a:off x="3364555" y="70760"/>
              <a:ext cx="672510" cy="1183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900">
                  <a:latin typeface="Helvetica Neue Medium"/>
                  <a:ea typeface="Helvetica Neue Medium"/>
                  <a:cs typeface="Helvetica Neue Medium"/>
                  <a:sym typeface="Helvetica Neue Medium"/>
                </a:defRPr>
              </a:lvl1pPr>
            </a:lstStyle>
            <a:p>
              <a:pPr/>
              <a:r>
                <a:t>+</a:t>
              </a:r>
            </a:p>
          </p:txBody>
        </p:sp>
        <p:sp>
          <p:nvSpPr>
            <p:cNvPr id="581" name="Shape 581"/>
            <p:cNvSpPr txBox="1"/>
            <p:nvPr/>
          </p:nvSpPr>
          <p:spPr>
            <a:xfrm>
              <a:off x="7542855" y="70760"/>
              <a:ext cx="672510" cy="1183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900">
                  <a:latin typeface="Helvetica Neue Medium"/>
                  <a:ea typeface="Helvetica Neue Medium"/>
                  <a:cs typeface="Helvetica Neue Medium"/>
                  <a:sym typeface="Helvetica Neue Medium"/>
                </a:defRPr>
              </a:lvl1pPr>
            </a:lstStyle>
            <a:p>
              <a:pPr/>
              <a:r>
                <a:t>+</a:t>
              </a:r>
            </a:p>
          </p:txBody>
        </p:sp>
      </p:grpSp>
      <p:grpSp>
        <p:nvGrpSpPr>
          <p:cNvPr id="594" name="Group 594"/>
          <p:cNvGrpSpPr/>
          <p:nvPr/>
        </p:nvGrpSpPr>
        <p:grpSpPr>
          <a:xfrm>
            <a:off x="5448514" y="9076803"/>
            <a:ext cx="10284536" cy="1593410"/>
            <a:chOff x="0" y="0"/>
            <a:chExt cx="10284535" cy="1593409"/>
          </a:xfrm>
        </p:grpSpPr>
        <p:grpSp>
          <p:nvGrpSpPr>
            <p:cNvPr id="585" name="Group 585"/>
            <p:cNvGrpSpPr/>
            <p:nvPr/>
          </p:nvGrpSpPr>
          <p:grpSpPr>
            <a:xfrm>
              <a:off x="4255408" y="0"/>
              <a:ext cx="3146211" cy="1572883"/>
              <a:chOff x="0" y="0"/>
              <a:chExt cx="3146210" cy="1572882"/>
            </a:xfrm>
          </p:grpSpPr>
          <p:sp>
            <p:nvSpPr>
              <p:cNvPr id="583" name="Shape 583"/>
              <p:cNvSpPr/>
              <p:nvPr/>
            </p:nvSpPr>
            <p:spPr>
              <a:xfrm>
                <a:off x="0" y="0"/>
                <a:ext cx="3146211"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84" name="Shape 584"/>
              <p:cNvSpPr/>
              <p:nvPr/>
            </p:nvSpPr>
            <p:spPr>
              <a:xfrm>
                <a:off x="47302" y="0"/>
                <a:ext cx="3031263"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Opt</a:t>
                </a:r>
              </a:p>
            </p:txBody>
          </p:sp>
        </p:grpSp>
        <p:grpSp>
          <p:nvGrpSpPr>
            <p:cNvPr id="588" name="Group 588"/>
            <p:cNvGrpSpPr/>
            <p:nvPr/>
          </p:nvGrpSpPr>
          <p:grpSpPr>
            <a:xfrm>
              <a:off x="0" y="20526"/>
              <a:ext cx="3146211" cy="1572884"/>
              <a:chOff x="0" y="0"/>
              <a:chExt cx="3146210" cy="1572882"/>
            </a:xfrm>
          </p:grpSpPr>
          <p:sp>
            <p:nvSpPr>
              <p:cNvPr id="586" name="Shape 586"/>
              <p:cNvSpPr/>
              <p:nvPr/>
            </p:nvSpPr>
            <p:spPr>
              <a:xfrm>
                <a:off x="0" y="0"/>
                <a:ext cx="3146211"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87" name="Shape 587"/>
              <p:cNvSpPr/>
              <p:nvPr/>
            </p:nvSpPr>
            <p:spPr>
              <a:xfrm>
                <a:off x="47302" y="0"/>
                <a:ext cx="3031263"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a:t>
                </a:r>
              </a:p>
            </p:txBody>
          </p:sp>
        </p:grpSp>
        <p:grpSp>
          <p:nvGrpSpPr>
            <p:cNvPr id="591" name="Group 591"/>
            <p:cNvGrpSpPr/>
            <p:nvPr/>
          </p:nvGrpSpPr>
          <p:grpSpPr>
            <a:xfrm>
              <a:off x="8433707" y="20526"/>
              <a:ext cx="1850829" cy="1572884"/>
              <a:chOff x="0" y="0"/>
              <a:chExt cx="1850827" cy="1572882"/>
            </a:xfrm>
          </p:grpSpPr>
          <p:sp>
            <p:nvSpPr>
              <p:cNvPr id="589" name="Shape 589"/>
              <p:cNvSpPr/>
              <p:nvPr/>
            </p:nvSpPr>
            <p:spPr>
              <a:xfrm>
                <a:off x="0" y="0"/>
                <a:ext cx="1850828" cy="1572883"/>
              </a:xfrm>
              <a:prstGeom prst="roundRect">
                <a:avLst>
                  <a:gd name="adj" fmla="val 15000"/>
                </a:avLst>
              </a:prstGeom>
              <a:solidFill>
                <a:srgbClr val="000000"/>
              </a:solidFill>
              <a:ln w="25400" cap="flat">
                <a:solidFill>
                  <a:srgbClr val="000000"/>
                </a:solidFill>
                <a:prstDash val="solid"/>
                <a:miter lim="400000"/>
              </a:ln>
              <a:effectLst>
                <a:outerShdw sx="100000" sy="100000" kx="0" ky="0" algn="b" rotWithShape="0" blurRad="38100" dist="78715" dir="4697745">
                  <a:srgbClr val="000000">
                    <a:alpha val="50000"/>
                  </a:srgbClr>
                </a:outerShdw>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90" name="Shape 590"/>
              <p:cNvSpPr/>
              <p:nvPr/>
            </p:nvSpPr>
            <p:spPr>
              <a:xfrm>
                <a:off x="47302" y="0"/>
                <a:ext cx="1742815" cy="1515418"/>
              </a:xfrm>
              <a:prstGeom prst="roundRect">
                <a:avLst>
                  <a:gd name="adj" fmla="val 24486"/>
                </a:avLst>
              </a:prstGeom>
              <a:solidFill>
                <a:srgbClr val="42424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8400">
                    <a:solidFill>
                      <a:srgbClr val="FFFFFF"/>
                    </a:solidFill>
                    <a:latin typeface="+mn-lt"/>
                    <a:ea typeface="+mn-ea"/>
                    <a:cs typeface="+mn-cs"/>
                    <a:sym typeface="Helvetica Neue"/>
                  </a:defRPr>
                </a:lvl1pPr>
              </a:lstStyle>
              <a:p>
                <a:pPr/>
                <a:r>
                  <a:t>i</a:t>
                </a:r>
              </a:p>
            </p:txBody>
          </p:sp>
        </p:grpSp>
        <p:sp>
          <p:nvSpPr>
            <p:cNvPr id="592" name="Shape 592"/>
            <p:cNvSpPr txBox="1"/>
            <p:nvPr/>
          </p:nvSpPr>
          <p:spPr>
            <a:xfrm>
              <a:off x="3364555" y="170206"/>
              <a:ext cx="672510" cy="1183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900">
                  <a:latin typeface="Helvetica Neue Medium"/>
                  <a:ea typeface="Helvetica Neue Medium"/>
                  <a:cs typeface="Helvetica Neue Medium"/>
                  <a:sym typeface="Helvetica Neue Medium"/>
                </a:defRPr>
              </a:lvl1pPr>
            </a:lstStyle>
            <a:p>
              <a:pPr/>
              <a:r>
                <a:t>+</a:t>
              </a:r>
            </a:p>
          </p:txBody>
        </p:sp>
        <p:sp>
          <p:nvSpPr>
            <p:cNvPr id="593" name="Shape 593"/>
            <p:cNvSpPr txBox="1"/>
            <p:nvPr/>
          </p:nvSpPr>
          <p:spPr>
            <a:xfrm>
              <a:off x="7542855" y="170206"/>
              <a:ext cx="672510" cy="1183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900">
                  <a:latin typeface="Helvetica Neue Medium"/>
                  <a:ea typeface="Helvetica Neue Medium"/>
                  <a:cs typeface="Helvetica Neue Medium"/>
                  <a:sym typeface="Helvetica Neue Medium"/>
                </a:defRPr>
              </a:lvl1pPr>
            </a:lstStyle>
            <a:p>
              <a:pPr/>
              <a:r>
                <a:t>+</a:t>
              </a:r>
            </a:p>
          </p:txBody>
        </p:sp>
      </p:grpSp>
      <p:sp>
        <p:nvSpPr>
          <p:cNvPr id="595" name="Shape 595"/>
          <p:cNvSpPr txBox="1"/>
          <p:nvPr/>
        </p:nvSpPr>
        <p:spPr>
          <a:xfrm>
            <a:off x="5451509" y="3868860"/>
            <a:ext cx="13053185" cy="15934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algn="l">
              <a:defRPr sz="7000">
                <a:latin typeface="Helvetica"/>
                <a:ea typeface="Helvetica"/>
                <a:cs typeface="Helvetica"/>
                <a:sym typeface="Helvetica"/>
              </a:defRPr>
            </a:lvl1pPr>
          </a:lstStyle>
          <a:p>
            <a:pPr/>
            <a:r>
              <a:t>Insert a chunk of R code with</a:t>
            </a:r>
          </a:p>
        </p:txBody>
      </p:sp>
      <p:sp>
        <p:nvSpPr>
          <p:cNvPr id="596" name="Shape 596"/>
          <p:cNvSpPr/>
          <p:nvPr/>
        </p:nvSpPr>
        <p:spPr>
          <a:xfrm>
            <a:off x="5464752" y="5417827"/>
            <a:ext cx="12770535" cy="3180800"/>
          </a:xfrm>
          <a:prstGeom prst="rect">
            <a:avLst/>
          </a:prstGeom>
          <a:solidFill>
            <a:srgbClr val="DCDEE0"/>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97" name="Shape 597"/>
          <p:cNvSpPr/>
          <p:nvPr/>
        </p:nvSpPr>
        <p:spPr>
          <a:xfrm>
            <a:off x="5729504" y="5186304"/>
            <a:ext cx="12770535" cy="3094440"/>
          </a:xfrm>
          <a:prstGeom prst="rect">
            <a:avLst/>
          </a:prstGeom>
          <a:solidFill>
            <a:srgbClr val="F0F2F4"/>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98" name="Shape 598"/>
          <p:cNvSpPr txBox="1"/>
          <p:nvPr/>
        </p:nvSpPr>
        <p:spPr>
          <a:xfrm>
            <a:off x="5972128" y="5487316"/>
            <a:ext cx="10114020" cy="290592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a:defRPr sz="5000">
                <a:latin typeface="Monaco"/>
                <a:ea typeface="Monaco"/>
                <a:cs typeface="Monaco"/>
                <a:sym typeface="Monaco"/>
              </a:defRPr>
            </a:pPr>
            <a:r>
              <a:t>```{r}</a:t>
            </a:r>
          </a:p>
          <a:p>
            <a:pPr algn="l">
              <a:defRPr sz="5000">
                <a:latin typeface="Monaco"/>
                <a:ea typeface="Monaco"/>
                <a:cs typeface="Monaco"/>
                <a:sym typeface="Monaco"/>
              </a:defRPr>
            </a:pPr>
            <a:r>
              <a:t># some code</a:t>
            </a:r>
          </a:p>
          <a:p>
            <a:pPr algn="l">
              <a:defRPr sz="5000">
                <a:latin typeface="Monaco"/>
                <a:ea typeface="Monaco"/>
                <a:cs typeface="Monaco"/>
                <a:sym typeface="Monaco"/>
              </a:defRPr>
            </a:pPr>
            <a:r>
              <a:t>```</a:t>
            </a:r>
          </a:p>
        </p:txBody>
      </p:sp>
      <p:pic>
        <p:nvPicPr>
          <p:cNvPr id="59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Shape 60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0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05" name="Shape 605"/>
          <p:cNvSpPr/>
          <p:nvPr/>
        </p:nvSpPr>
        <p:spPr>
          <a:xfrm>
            <a:off x="5532608"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06" name="Shape 606"/>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07" name="Shape 607"/>
          <p:cNvSpPr/>
          <p:nvPr/>
        </p:nvSpPr>
        <p:spPr>
          <a:xfrm>
            <a:off x="13060260"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08" name="Shape 608"/>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09" name="Shape 609"/>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10" name="Shape 610"/>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chunk options</a:t>
            </a:r>
          </a:p>
        </p:txBody>
      </p:sp>
      <p:sp>
        <p:nvSpPr>
          <p:cNvPr id="611" name="Shape 611"/>
          <p:cNvSpPr txBox="1"/>
          <p:nvPr/>
        </p:nvSpPr>
        <p:spPr>
          <a:xfrm>
            <a:off x="5510516" y="3465145"/>
            <a:ext cx="13362968"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By default, R Markdown includes both the code and its results</a:t>
            </a:r>
          </a:p>
        </p:txBody>
      </p:sp>
      <p:pic>
        <p:nvPicPr>
          <p:cNvPr id="612" name="Screen Shot 2014-06-29 at 9.58.21 PM.png"/>
          <p:cNvPicPr>
            <a:picLocks noChangeAspect="1"/>
          </p:cNvPicPr>
          <p:nvPr/>
        </p:nvPicPr>
        <p:blipFill>
          <a:blip r:embed="rId5">
            <a:extLst/>
          </a:blip>
          <a:srcRect l="2506" t="1538" r="7076" b="0"/>
          <a:stretch>
            <a:fillRect/>
          </a:stretch>
        </p:blipFill>
        <p:spPr>
          <a:xfrm>
            <a:off x="13443943" y="6144682"/>
            <a:ext cx="5280600" cy="5051008"/>
          </a:xfrm>
          <a:prstGeom prst="rect">
            <a:avLst/>
          </a:prstGeom>
          <a:ln w="12700">
            <a:miter lim="400000"/>
          </a:ln>
        </p:spPr>
      </p:pic>
      <p:sp>
        <p:nvSpPr>
          <p:cNvPr id="613" name="Shape 613"/>
          <p:cNvSpPr txBox="1"/>
          <p:nvPr/>
        </p:nvSpPr>
        <p:spPr>
          <a:xfrm>
            <a:off x="5926102" y="59594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Here’s some code</a:t>
            </a:r>
          </a:p>
          <a:p>
            <a:pPr algn="l">
              <a:spcBef>
                <a:spcPts val="1500"/>
              </a:spcBef>
              <a:defRPr sz="4000">
                <a:latin typeface="Monaco"/>
                <a:ea typeface="Monaco"/>
                <a:cs typeface="Monaco"/>
                <a:sym typeface="Monaco"/>
              </a:defRPr>
            </a:pPr>
            <a:r>
              <a:t>```{r}</a:t>
            </a:r>
          </a:p>
          <a:p>
            <a:pPr algn="l">
              <a:spcBef>
                <a:spcPts val="1500"/>
              </a:spcBef>
              <a:defRPr sz="4000">
                <a:latin typeface="Monaco"/>
                <a:ea typeface="Monaco"/>
                <a:cs typeface="Monaco"/>
                <a:sym typeface="Monaco"/>
              </a:defRPr>
            </a:pPr>
            <a:r>
              <a:t>dim(iris)</a:t>
            </a:r>
          </a:p>
          <a:p>
            <a:pPr algn="l">
              <a:spcBef>
                <a:spcPts val="1500"/>
              </a:spcBef>
              <a:defRPr sz="4000">
                <a:latin typeface="Monaco"/>
                <a:ea typeface="Monaco"/>
                <a:cs typeface="Monaco"/>
                <a:sym typeface="Monaco"/>
              </a:defRPr>
            </a:pPr>
            <a:r>
              <a:t>```</a:t>
            </a:r>
          </a:p>
        </p:txBody>
      </p:sp>
      <p:sp>
        <p:nvSpPr>
          <p:cNvPr id="614" name="Shape 61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78AAD6"/>
            </a:gs>
            <a:gs pos="51575">
              <a:srgbClr val="78AAD6"/>
            </a:gs>
            <a:gs pos="100000">
              <a:srgbClr val="5C92C0"/>
            </a:gs>
            <a:gs pos="100000">
              <a:srgbClr val="407AAA"/>
            </a:gs>
          </a:gsLst>
          <a:path path="circle">
            <a:fillToRect l="50000" t="50000" r="50000" b="50000"/>
          </a:path>
        </a:gradFill>
      </p:bgPr>
    </p:bg>
    <p:spTree>
      <p:nvGrpSpPr>
        <p:cNvPr id="1" name=""/>
        <p:cNvGrpSpPr/>
        <p:nvPr/>
      </p:nvGrpSpPr>
      <p:grpSpPr>
        <a:xfrm>
          <a:off x="0" y="0"/>
          <a:ext cx="0" cy="0"/>
          <a:chOff x="0" y="0"/>
          <a:chExt cx="0" cy="0"/>
        </a:xfrm>
      </p:grpSpPr>
      <p:sp>
        <p:nvSpPr>
          <p:cNvPr id="200" name="Shape 200"/>
          <p:cNvSpPr txBox="1"/>
          <p:nvPr>
            <p:ph type="title"/>
          </p:nvPr>
        </p:nvSpPr>
        <p:spPr>
          <a:xfrm>
            <a:off x="831199" y="3045866"/>
            <a:ext cx="22721602" cy="7624268"/>
          </a:xfrm>
          <a:prstGeom prst="rect">
            <a:avLst/>
          </a:prstGeom>
        </p:spPr>
        <p:txBody>
          <a:bodyPr/>
          <a:lstStyle>
            <a:lvl1pPr>
              <a:defRPr b="1" sz="20000"/>
            </a:lvl1pPr>
          </a:lstStyle>
          <a:p>
            <a:pPr/>
            <a:r>
              <a:t>R Markdown</a:t>
            </a:r>
          </a:p>
        </p:txBody>
      </p:sp>
      <p:pic>
        <p:nvPicPr>
          <p:cNvPr id="201" name="image2.png"/>
          <p:cNvPicPr>
            <a:picLocks noChangeAspect="1"/>
          </p:cNvPicPr>
          <p:nvPr/>
        </p:nvPicPr>
        <p:blipFill>
          <a:blip r:embed="rId3">
            <a:alphaModFix amt="5000"/>
            <a:extLst/>
          </a:blip>
          <a:stretch>
            <a:fillRect/>
          </a:stretch>
        </p:blipFill>
        <p:spPr>
          <a:xfrm>
            <a:off x="17445533" y="7107732"/>
            <a:ext cx="7624268" cy="762426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Shape 61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1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20" name="Shape 620"/>
          <p:cNvSpPr/>
          <p:nvPr/>
        </p:nvSpPr>
        <p:spPr>
          <a:xfrm>
            <a:off x="5532608"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1" name="Shape 621"/>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2" name="Shape 622"/>
          <p:cNvSpPr txBox="1"/>
          <p:nvPr/>
        </p:nvSpPr>
        <p:spPr>
          <a:xfrm>
            <a:off x="5926102" y="59594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Here’s some code</a:t>
            </a:r>
          </a:p>
          <a:p>
            <a:pPr algn="l">
              <a:spcBef>
                <a:spcPts val="1500"/>
              </a:spcBef>
              <a:defRPr sz="4000">
                <a:latin typeface="Monaco"/>
                <a:ea typeface="Monaco"/>
                <a:cs typeface="Monaco"/>
                <a:sym typeface="Monaco"/>
              </a:defRPr>
            </a:pPr>
            <a:r>
              <a:t>```{r echo=FALSE}</a:t>
            </a:r>
          </a:p>
          <a:p>
            <a:pPr algn="l">
              <a:spcBef>
                <a:spcPts val="1500"/>
              </a:spcBef>
              <a:defRPr sz="4000">
                <a:latin typeface="Monaco"/>
                <a:ea typeface="Monaco"/>
                <a:cs typeface="Monaco"/>
                <a:sym typeface="Monaco"/>
              </a:defRPr>
            </a:pPr>
            <a:r>
              <a:t>dim(iris)</a:t>
            </a:r>
          </a:p>
          <a:p>
            <a:pPr algn="l">
              <a:spcBef>
                <a:spcPts val="1500"/>
              </a:spcBef>
              <a:defRPr sz="4000">
                <a:latin typeface="Monaco"/>
                <a:ea typeface="Monaco"/>
                <a:cs typeface="Monaco"/>
                <a:sym typeface="Monaco"/>
              </a:defRPr>
            </a:pPr>
            <a:r>
              <a:t>```</a:t>
            </a:r>
          </a:p>
        </p:txBody>
      </p:sp>
      <p:sp>
        <p:nvSpPr>
          <p:cNvPr id="623" name="Shape 623"/>
          <p:cNvSpPr/>
          <p:nvPr/>
        </p:nvSpPr>
        <p:spPr>
          <a:xfrm>
            <a:off x="13060260"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4" name="Shape 624"/>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5" name="Shape 625"/>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26" name="Shape 626"/>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echo</a:t>
            </a:r>
          </a:p>
        </p:txBody>
      </p:sp>
      <p:sp>
        <p:nvSpPr>
          <p:cNvPr id="627" name="Shape 627"/>
          <p:cNvSpPr txBox="1"/>
          <p:nvPr/>
        </p:nvSpPr>
        <p:spPr>
          <a:xfrm>
            <a:off x="5583662" y="3465145"/>
            <a:ext cx="13251442"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Add options in the brackets after r.  </a:t>
            </a:r>
          </a:p>
          <a:p>
            <a:pPr algn="l">
              <a:defRPr sz="6000">
                <a:latin typeface="Helvetica"/>
                <a:ea typeface="Helvetica"/>
                <a:cs typeface="Helvetica"/>
                <a:sym typeface="Helvetica"/>
              </a:defRPr>
            </a:pPr>
            <a:r>
              <a:rPr b="1">
                <a:solidFill>
                  <a:schemeClr val="accent1"/>
                </a:solidFill>
              </a:rPr>
              <a:t>echo = FALSE </a:t>
            </a:r>
            <a:r>
              <a:t>hides the code.</a:t>
            </a:r>
          </a:p>
        </p:txBody>
      </p:sp>
      <p:pic>
        <p:nvPicPr>
          <p:cNvPr id="628" name="Screen Shot 2014-06-19 at 4.33.25 PM.png"/>
          <p:cNvPicPr>
            <a:picLocks noChangeAspect="1"/>
          </p:cNvPicPr>
          <p:nvPr/>
        </p:nvPicPr>
        <p:blipFill>
          <a:blip r:embed="rId5">
            <a:extLst/>
          </a:blip>
          <a:srcRect l="0" t="0" r="3393" b="0"/>
          <a:stretch>
            <a:fillRect/>
          </a:stretch>
        </p:blipFill>
        <p:spPr>
          <a:xfrm>
            <a:off x="13357854" y="6092096"/>
            <a:ext cx="5427197" cy="3244090"/>
          </a:xfrm>
          <a:prstGeom prst="rect">
            <a:avLst/>
          </a:prstGeom>
          <a:ln w="12700">
            <a:miter lim="400000"/>
          </a:ln>
        </p:spPr>
      </p:pic>
      <p:sp>
        <p:nvSpPr>
          <p:cNvPr id="629" name="Shape 629"/>
          <p:cNvSpPr/>
          <p:nvPr/>
        </p:nvSpPr>
        <p:spPr>
          <a:xfrm rot="18900000">
            <a:off x="15717189" y="10200479"/>
            <a:ext cx="11380853" cy="2101019"/>
          </a:xfrm>
          <a:prstGeom prst="rect">
            <a:avLst/>
          </a:prstGeom>
          <a:solidFill>
            <a:srgbClr val="78AAD6"/>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defRPr b="1" sz="5900">
                <a:solidFill>
                  <a:srgbClr val="FFFFFF"/>
                </a:solidFill>
                <a:latin typeface="Helvetica"/>
                <a:ea typeface="Helvetica"/>
                <a:cs typeface="Helvetica"/>
                <a:sym typeface="Helvetica"/>
              </a:defRPr>
            </a:pPr>
            <a:r>
              <a:t>Very useful </a:t>
            </a:r>
          </a:p>
          <a:p>
            <a:pPr>
              <a:defRPr b="1" sz="5900">
                <a:solidFill>
                  <a:srgbClr val="FFFFFF"/>
                </a:solidFill>
                <a:latin typeface="Helvetica"/>
                <a:ea typeface="Helvetica"/>
                <a:cs typeface="Helvetica"/>
                <a:sym typeface="Helvetica"/>
              </a:defRPr>
            </a:pPr>
            <a:r>
              <a:t>for plots</a:t>
            </a:r>
          </a:p>
        </p:txBody>
      </p:sp>
      <p:sp>
        <p:nvSpPr>
          <p:cNvPr id="630" name="Shape 630"/>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3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36" name="Shape 636"/>
          <p:cNvSpPr/>
          <p:nvPr/>
        </p:nvSpPr>
        <p:spPr>
          <a:xfrm>
            <a:off x="5532608"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37" name="Shape 637"/>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38" name="Shape 638"/>
          <p:cNvSpPr txBox="1"/>
          <p:nvPr/>
        </p:nvSpPr>
        <p:spPr>
          <a:xfrm>
            <a:off x="5926102" y="5959460"/>
            <a:ext cx="5296664"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Here’s some code</a:t>
            </a:r>
          </a:p>
          <a:p>
            <a:pPr algn="l">
              <a:spcBef>
                <a:spcPts val="1500"/>
              </a:spcBef>
              <a:defRPr sz="4000">
                <a:latin typeface="Monaco"/>
                <a:ea typeface="Monaco"/>
                <a:cs typeface="Monaco"/>
                <a:sym typeface="Monaco"/>
              </a:defRPr>
            </a:pPr>
            <a:r>
              <a:t>```{r eval=FALSE}</a:t>
            </a:r>
          </a:p>
          <a:p>
            <a:pPr algn="l">
              <a:spcBef>
                <a:spcPts val="1500"/>
              </a:spcBef>
              <a:defRPr sz="4000">
                <a:latin typeface="Monaco"/>
                <a:ea typeface="Monaco"/>
                <a:cs typeface="Monaco"/>
                <a:sym typeface="Monaco"/>
              </a:defRPr>
            </a:pPr>
            <a:r>
              <a:t>dim(iris)</a:t>
            </a:r>
          </a:p>
          <a:p>
            <a:pPr algn="l">
              <a:spcBef>
                <a:spcPts val="1500"/>
              </a:spcBef>
              <a:defRPr sz="4000">
                <a:latin typeface="Monaco"/>
                <a:ea typeface="Monaco"/>
                <a:cs typeface="Monaco"/>
                <a:sym typeface="Monaco"/>
              </a:defRPr>
            </a:pPr>
            <a:r>
              <a:t>```</a:t>
            </a:r>
          </a:p>
        </p:txBody>
      </p:sp>
      <p:sp>
        <p:nvSpPr>
          <p:cNvPr id="639" name="Shape 639"/>
          <p:cNvSpPr/>
          <p:nvPr/>
        </p:nvSpPr>
        <p:spPr>
          <a:xfrm>
            <a:off x="13060260"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40" name="Shape 640"/>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41" name="Shape 641"/>
          <p:cNvSpPr/>
          <p:nvPr/>
        </p:nvSpPr>
        <p:spPr>
          <a:xfrm>
            <a:off x="11605052"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42" name="Shape 642"/>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eval</a:t>
            </a:r>
          </a:p>
        </p:txBody>
      </p:sp>
      <p:sp>
        <p:nvSpPr>
          <p:cNvPr id="643" name="Shape 643"/>
          <p:cNvSpPr txBox="1"/>
          <p:nvPr/>
        </p:nvSpPr>
        <p:spPr>
          <a:xfrm>
            <a:off x="4514203" y="3526273"/>
            <a:ext cx="16156452"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b="1">
                <a:solidFill>
                  <a:schemeClr val="accent1"/>
                </a:solidFill>
              </a:rPr>
              <a:t>eval = FALSE</a:t>
            </a:r>
            <a:r>
              <a:t> prevents the code from being run. As a result, no results will be displayed with the code.</a:t>
            </a:r>
          </a:p>
        </p:txBody>
      </p:sp>
      <p:pic>
        <p:nvPicPr>
          <p:cNvPr id="644" name="Screen Shot 2014-06-19 at 4.27.57 PM.png"/>
          <p:cNvPicPr>
            <a:picLocks noChangeAspect="1"/>
          </p:cNvPicPr>
          <p:nvPr/>
        </p:nvPicPr>
        <p:blipFill>
          <a:blip r:embed="rId5">
            <a:extLst/>
          </a:blip>
          <a:srcRect l="0" t="0" r="0" b="39682"/>
          <a:stretch>
            <a:fillRect/>
          </a:stretch>
        </p:blipFill>
        <p:spPr>
          <a:xfrm>
            <a:off x="13481084" y="6126883"/>
            <a:ext cx="5180993" cy="2981919"/>
          </a:xfrm>
          <a:prstGeom prst="rect">
            <a:avLst/>
          </a:prstGeom>
          <a:ln w="12700">
            <a:miter lim="400000"/>
          </a:ln>
        </p:spPr>
      </p:pic>
      <p:sp>
        <p:nvSpPr>
          <p:cNvPr id="645" name="Shape 64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Shape 64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50"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grpSp>
        <p:nvGrpSpPr>
          <p:cNvPr id="654" name="Group 654"/>
          <p:cNvGrpSpPr/>
          <p:nvPr/>
        </p:nvGrpSpPr>
        <p:grpSpPr>
          <a:xfrm>
            <a:off x="4934773" y="5718453"/>
            <a:ext cx="6832535" cy="7453053"/>
            <a:chOff x="0" y="0"/>
            <a:chExt cx="6832534" cy="7453052"/>
          </a:xfrm>
        </p:grpSpPr>
        <p:sp>
          <p:nvSpPr>
            <p:cNvPr id="651" name="Shape 651"/>
            <p:cNvSpPr/>
            <p:nvPr/>
          </p:nvSpPr>
          <p:spPr>
            <a:xfrm>
              <a:off x="0" y="214052"/>
              <a:ext cx="6584709" cy="7239001"/>
            </a:xfrm>
            <a:prstGeom prst="rect">
              <a:avLst/>
            </a:prstGeom>
            <a:solidFill>
              <a:srgbClr val="DCDEE0"/>
            </a:solidFill>
            <a:ln w="12700" cap="flat">
              <a:noFill/>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52" name="Shape 652"/>
            <p:cNvSpPr/>
            <p:nvPr/>
          </p:nvSpPr>
          <p:spPr>
            <a:xfrm>
              <a:off x="247825" y="0"/>
              <a:ext cx="6584710" cy="7239000"/>
            </a:xfrm>
            <a:prstGeom prst="rect">
              <a:avLst/>
            </a:prstGeom>
            <a:solidFill>
              <a:srgbClr val="F0F2F4"/>
            </a:solidFill>
            <a:ln w="25400" cap="flat">
              <a:noFill/>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53" name="Shape 653"/>
            <p:cNvSpPr txBox="1"/>
            <p:nvPr/>
          </p:nvSpPr>
          <p:spPr>
            <a:xfrm>
              <a:off x="393494" y="241007"/>
              <a:ext cx="6293372" cy="64372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a:spcBef>
                  <a:spcPts val="1500"/>
                </a:spcBef>
                <a:defRPr sz="4000">
                  <a:latin typeface="Monaco"/>
                  <a:ea typeface="Monaco"/>
                  <a:cs typeface="Monaco"/>
                  <a:sym typeface="Monaco"/>
                </a:defRPr>
              </a:pPr>
              <a:r>
                <a:t>Here’s some code</a:t>
              </a:r>
            </a:p>
            <a:p>
              <a:pPr algn="l">
                <a:spcBef>
                  <a:spcPts val="1500"/>
                </a:spcBef>
                <a:defRPr sz="4000">
                  <a:latin typeface="Monaco"/>
                  <a:ea typeface="Monaco"/>
                  <a:cs typeface="Monaco"/>
                  <a:sym typeface="Monaco"/>
                </a:defRPr>
              </a:pPr>
              <a:r>
                <a:t>```{r include=FALSE}</a:t>
              </a:r>
            </a:p>
            <a:p>
              <a:pPr algn="l">
                <a:spcBef>
                  <a:spcPts val="1500"/>
                </a:spcBef>
                <a:defRPr sz="4000">
                  <a:latin typeface="Monaco"/>
                  <a:ea typeface="Monaco"/>
                  <a:cs typeface="Monaco"/>
                  <a:sym typeface="Monaco"/>
                </a:defRPr>
              </a:pPr>
              <a:r>
                <a:t>dim(iris)</a:t>
              </a:r>
            </a:p>
            <a:p>
              <a:pPr algn="l">
                <a:spcBef>
                  <a:spcPts val="1500"/>
                </a:spcBef>
                <a:defRPr sz="4000">
                  <a:latin typeface="Monaco"/>
                  <a:ea typeface="Monaco"/>
                  <a:cs typeface="Monaco"/>
                  <a:sym typeface="Monaco"/>
                </a:defRPr>
              </a:pPr>
              <a:r>
                <a:t>```</a:t>
              </a:r>
            </a:p>
          </p:txBody>
        </p:sp>
      </p:grpSp>
      <p:sp>
        <p:nvSpPr>
          <p:cNvPr id="655" name="Shape 655"/>
          <p:cNvSpPr/>
          <p:nvPr/>
        </p:nvSpPr>
        <p:spPr>
          <a:xfrm>
            <a:off x="12173841" y="8398278"/>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56" name="Shape 656"/>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include</a:t>
            </a:r>
          </a:p>
        </p:txBody>
      </p:sp>
      <p:sp>
        <p:nvSpPr>
          <p:cNvPr id="657" name="Shape 657"/>
          <p:cNvSpPr txBox="1"/>
          <p:nvPr/>
        </p:nvSpPr>
        <p:spPr>
          <a:xfrm>
            <a:off x="3461652" y="3336597"/>
            <a:ext cx="17556800" cy="20696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rPr b="1">
                <a:solidFill>
                  <a:schemeClr val="accent1"/>
                </a:solidFill>
              </a:rPr>
              <a:t>include = FALSE</a:t>
            </a:r>
            <a:r>
              <a:t> runs the code, but prevents both the code and the results from appearing (e.g. to setup).</a:t>
            </a:r>
          </a:p>
        </p:txBody>
      </p:sp>
      <p:grpSp>
        <p:nvGrpSpPr>
          <p:cNvPr id="661" name="Group 661"/>
          <p:cNvGrpSpPr/>
          <p:nvPr/>
        </p:nvGrpSpPr>
        <p:grpSpPr>
          <a:xfrm>
            <a:off x="13629048" y="5719854"/>
            <a:ext cx="5820179" cy="7451652"/>
            <a:chOff x="0" y="0"/>
            <a:chExt cx="5820177" cy="7451650"/>
          </a:xfrm>
        </p:grpSpPr>
        <p:sp>
          <p:nvSpPr>
            <p:cNvPr id="658" name="Shape 658"/>
            <p:cNvSpPr/>
            <p:nvPr/>
          </p:nvSpPr>
          <p:spPr>
            <a:xfrm>
              <a:off x="0" y="212650"/>
              <a:ext cx="5588000" cy="7239001"/>
            </a:xfrm>
            <a:prstGeom prst="rect">
              <a:avLst/>
            </a:prstGeom>
            <a:solidFill>
              <a:srgbClr val="DCDEE0"/>
            </a:solidFill>
            <a:ln w="12700" cap="flat">
              <a:noFill/>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59" name="Shape 659"/>
            <p:cNvSpPr/>
            <p:nvPr/>
          </p:nvSpPr>
          <p:spPr>
            <a:xfrm>
              <a:off x="227676" y="0"/>
              <a:ext cx="5592502" cy="7236196"/>
            </a:xfrm>
            <a:prstGeom prst="rect">
              <a:avLst/>
            </a:prstGeom>
            <a:solidFill>
              <a:srgbClr val="FFFFFF"/>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660" name="Screen Shot 2014-06-19 at 4.27.57 PM.png"/>
            <p:cNvPicPr>
              <a:picLocks noChangeAspect="1"/>
            </p:cNvPicPr>
            <p:nvPr/>
          </p:nvPicPr>
          <p:blipFill>
            <a:blip r:embed="rId5">
              <a:extLst/>
            </a:blip>
            <a:srcRect l="0" t="0" r="0" b="82737"/>
            <a:stretch>
              <a:fillRect/>
            </a:stretch>
          </p:blipFill>
          <p:spPr>
            <a:xfrm>
              <a:off x="420823" y="407028"/>
              <a:ext cx="5180994" cy="853407"/>
            </a:xfrm>
            <a:prstGeom prst="rect">
              <a:avLst/>
            </a:prstGeom>
            <a:ln w="12700" cap="flat">
              <a:noFill/>
              <a:miter lim="400000"/>
            </a:ln>
            <a:effectLst/>
          </p:spPr>
        </p:pic>
      </p:grpSp>
      <p:sp>
        <p:nvSpPr>
          <p:cNvPr id="662" name="Shape 662"/>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Shape 66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667"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668" name="Shape 668"/>
          <p:cNvSpPr txBox="1"/>
          <p:nvPr/>
        </p:nvSpPr>
        <p:spPr>
          <a:xfrm>
            <a:off x="5170658" y="1541488"/>
            <a:ext cx="14042684"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fig.height, fig.width</a:t>
            </a:r>
          </a:p>
        </p:txBody>
      </p:sp>
      <p:sp>
        <p:nvSpPr>
          <p:cNvPr id="669" name="Shape 669"/>
          <p:cNvSpPr/>
          <p:nvPr/>
        </p:nvSpPr>
        <p:spPr>
          <a:xfrm>
            <a:off x="17424108" y="6461446"/>
            <a:ext cx="4943230" cy="634649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0" name="Shape 670"/>
          <p:cNvSpPr/>
          <p:nvPr/>
        </p:nvSpPr>
        <p:spPr>
          <a:xfrm>
            <a:off x="17651786" y="6247394"/>
            <a:ext cx="4943230" cy="6346490"/>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1" name="Shape 671"/>
          <p:cNvSpPr/>
          <p:nvPr/>
        </p:nvSpPr>
        <p:spPr>
          <a:xfrm>
            <a:off x="1808888" y="6351245"/>
            <a:ext cx="13525802" cy="634649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2" name="Shape 672"/>
          <p:cNvSpPr/>
          <p:nvPr/>
        </p:nvSpPr>
        <p:spPr>
          <a:xfrm>
            <a:off x="2036565" y="6137193"/>
            <a:ext cx="13525801" cy="6346490"/>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3" name="Shape 673"/>
          <p:cNvSpPr txBox="1"/>
          <p:nvPr/>
        </p:nvSpPr>
        <p:spPr>
          <a:xfrm>
            <a:off x="2338899" y="6723346"/>
            <a:ext cx="13184544" cy="37613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566674">
              <a:spcBef>
                <a:spcPts val="1400"/>
              </a:spcBef>
              <a:defRPr sz="3880">
                <a:latin typeface="Monaco"/>
                <a:ea typeface="Monaco"/>
                <a:cs typeface="Monaco"/>
                <a:sym typeface="Monaco"/>
              </a:defRPr>
            </a:pPr>
            <a:r>
              <a:t>Here’s a plot</a:t>
            </a:r>
          </a:p>
          <a:p>
            <a:pPr algn="l" defTabSz="566674">
              <a:spcBef>
                <a:spcPts val="1400"/>
              </a:spcBef>
              <a:defRPr sz="3880">
                <a:latin typeface="Monaco"/>
                <a:ea typeface="Monaco"/>
                <a:cs typeface="Monaco"/>
                <a:sym typeface="Monaco"/>
              </a:defRPr>
            </a:pPr>
            <a:r>
              <a:t>```{r echo=FALSE, fig.width=3, fig.height=5}</a:t>
            </a:r>
          </a:p>
          <a:p>
            <a:pPr algn="l" defTabSz="566674">
              <a:spcBef>
                <a:spcPts val="1400"/>
              </a:spcBef>
              <a:defRPr sz="3880">
                <a:latin typeface="Monaco"/>
                <a:ea typeface="Monaco"/>
                <a:cs typeface="Monaco"/>
                <a:sym typeface="Monaco"/>
              </a:defRPr>
            </a:pPr>
            <a:r>
              <a:t>hist(iris[[2]])</a:t>
            </a:r>
          </a:p>
          <a:p>
            <a:pPr algn="l" defTabSz="566674">
              <a:spcBef>
                <a:spcPts val="1400"/>
              </a:spcBef>
              <a:defRPr sz="3880">
                <a:latin typeface="Monaco"/>
                <a:ea typeface="Monaco"/>
                <a:cs typeface="Monaco"/>
                <a:sym typeface="Monaco"/>
              </a:defRPr>
            </a:pPr>
            <a:r>
              <a:t>```</a:t>
            </a:r>
          </a:p>
        </p:txBody>
      </p:sp>
      <p:pic>
        <p:nvPicPr>
          <p:cNvPr id="674" name="Screen Shot 2014-06-19 at 4.35.09 PM.png"/>
          <p:cNvPicPr>
            <a:picLocks noChangeAspect="1"/>
          </p:cNvPicPr>
          <p:nvPr/>
        </p:nvPicPr>
        <p:blipFill>
          <a:blip r:embed="rId5">
            <a:extLst/>
          </a:blip>
          <a:stretch>
            <a:fillRect/>
          </a:stretch>
        </p:blipFill>
        <p:spPr>
          <a:xfrm>
            <a:off x="17798736" y="6409209"/>
            <a:ext cx="4733176" cy="4389639"/>
          </a:xfrm>
          <a:prstGeom prst="rect">
            <a:avLst/>
          </a:prstGeom>
          <a:ln w="12700">
            <a:miter lim="400000"/>
          </a:ln>
        </p:spPr>
      </p:pic>
      <p:sp>
        <p:nvSpPr>
          <p:cNvPr id="675" name="Shape 675"/>
          <p:cNvSpPr/>
          <p:nvPr/>
        </p:nvSpPr>
        <p:spPr>
          <a:xfrm>
            <a:off x="17846206" y="7380724"/>
            <a:ext cx="4470703" cy="3166988"/>
          </a:xfrm>
          <a:prstGeom prst="rect">
            <a:avLst/>
          </a:prstGeom>
          <a:solidFill>
            <a:srgbClr val="FFFFFF"/>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676" name="Screen Shot 2014-06-19 at 4.47.37 PM.png"/>
          <p:cNvPicPr>
            <a:picLocks noChangeAspect="1"/>
          </p:cNvPicPr>
          <p:nvPr/>
        </p:nvPicPr>
        <p:blipFill>
          <a:blip r:embed="rId6">
            <a:extLst/>
          </a:blip>
          <a:stretch>
            <a:fillRect/>
          </a:stretch>
        </p:blipFill>
        <p:spPr>
          <a:xfrm>
            <a:off x="18502836" y="7400120"/>
            <a:ext cx="2986134" cy="4847057"/>
          </a:xfrm>
          <a:prstGeom prst="rect">
            <a:avLst/>
          </a:prstGeom>
          <a:ln w="12700">
            <a:miter lim="400000"/>
          </a:ln>
        </p:spPr>
      </p:pic>
      <p:sp>
        <p:nvSpPr>
          <p:cNvPr id="677" name="Shape 677"/>
          <p:cNvSpPr txBox="1"/>
          <p:nvPr/>
        </p:nvSpPr>
        <p:spPr>
          <a:xfrm>
            <a:off x="2132960" y="3734369"/>
            <a:ext cx="20144334"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Specify the dimension of plots (in inches) with fig.width and fig.height. Separate multiple arguments with commas.</a:t>
            </a:r>
          </a:p>
        </p:txBody>
      </p:sp>
      <p:sp>
        <p:nvSpPr>
          <p:cNvPr id="678" name="Shape 678"/>
          <p:cNvSpPr/>
          <p:nvPr/>
        </p:nvSpPr>
        <p:spPr>
          <a:xfrm>
            <a:off x="15876030" y="8036112"/>
            <a:ext cx="1270001" cy="1129255"/>
          </a:xfrm>
          <a:prstGeom prst="rightArrow">
            <a:avLst>
              <a:gd name="adj1" fmla="val 48054"/>
              <a:gd name="adj2" fmla="val 46669"/>
            </a:avLst>
          </a:prstGeom>
          <a:solidFill>
            <a:srgbClr val="78AAD6"/>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79" name="Shape 67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hape 683"/>
          <p:cNvSpPr txBox="1"/>
          <p:nvPr>
            <p:ph type="title" idx="4294967295"/>
          </p:nvPr>
        </p:nvSpPr>
        <p:spPr>
          <a:xfrm>
            <a:off x="4833937" y="-100013"/>
            <a:ext cx="14716126" cy="3429001"/>
          </a:xfrm>
          <a:prstGeom prst="rect">
            <a:avLst/>
          </a:prstGeom>
        </p:spPr>
        <p:txBody>
          <a:bodyPr lIns="71437" tIns="71437" rIns="71437" bIns="71437"/>
          <a:lstStyle>
            <a:lvl1pPr algn="ctr" defTabSz="584200">
              <a:defRPr cap="none" sz="11800">
                <a:solidFill>
                  <a:srgbClr val="005493"/>
                </a:solidFill>
              </a:defRPr>
            </a:lvl1pPr>
          </a:lstStyle>
          <a:p>
            <a:pPr/>
            <a:r>
              <a:t>Pop Quiz</a:t>
            </a:r>
          </a:p>
        </p:txBody>
      </p:sp>
      <p:sp>
        <p:nvSpPr>
          <p:cNvPr id="684" name="Shape 684"/>
          <p:cNvSpPr txBox="1"/>
          <p:nvPr>
            <p:ph type="body" sz="quarter" idx="4294967295"/>
          </p:nvPr>
        </p:nvSpPr>
        <p:spPr>
          <a:xfrm>
            <a:off x="4833937" y="4207531"/>
            <a:ext cx="12653639" cy="3173209"/>
          </a:xfrm>
          <a:prstGeom prst="rect">
            <a:avLst/>
          </a:prstGeom>
        </p:spPr>
        <p:txBody>
          <a:bodyPr lIns="71437" tIns="71437" rIns="71437" bIns="71437" anchor="t"/>
          <a:lstStyle/>
          <a:p>
            <a:pPr marL="0" indent="0" defTabSz="531622">
              <a:spcBef>
                <a:spcPts val="0"/>
              </a:spcBef>
              <a:buSzTx/>
              <a:buNone/>
              <a:defRPr sz="6825">
                <a:solidFill>
                  <a:srgbClr val="005493"/>
                </a:solidFill>
              </a:defRPr>
            </a:pPr>
            <a:r>
              <a:t>Do you notice the </a:t>
            </a:r>
            <a:r>
              <a:rPr b="1"/>
              <a:t>TODOs</a:t>
            </a:r>
            <a:r>
              <a:t> in </a:t>
            </a:r>
          </a:p>
          <a:p>
            <a:pPr marL="0" indent="0" defTabSz="531622">
              <a:spcBef>
                <a:spcPts val="0"/>
              </a:spcBef>
              <a:buSzTx/>
              <a:buNone/>
              <a:defRPr sz="6825">
                <a:solidFill>
                  <a:srgbClr val="005493"/>
                </a:solidFill>
              </a:defRPr>
            </a:pPr>
            <a:r>
              <a:t>05-RMarkdown-Exercises.Rmd?</a:t>
            </a:r>
          </a:p>
        </p:txBody>
      </p:sp>
      <p:sp>
        <p:nvSpPr>
          <p:cNvPr id="685" name="Shape 68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
        <p:nvSpPr>
          <p:cNvPr id="686" name="Shape 686"/>
          <p:cNvSpPr txBox="1"/>
          <p:nvPr/>
        </p:nvSpPr>
        <p:spPr>
          <a:xfrm>
            <a:off x="4833937" y="7707695"/>
            <a:ext cx="14716126" cy="180077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lgn="l" defTabSz="549148">
              <a:defRPr sz="7050">
                <a:solidFill>
                  <a:srgbClr val="005493"/>
                </a:solidFill>
                <a:latin typeface="Helvetica"/>
                <a:ea typeface="Helvetica"/>
                <a:cs typeface="Helvetica"/>
                <a:sym typeface="Helvetica"/>
              </a:defRPr>
            </a:pPr>
            <a:r>
              <a:t>Do you notice the </a:t>
            </a:r>
            <a:r>
              <a:t>long </a:t>
            </a:r>
            <a:r>
              <a:rPr b="1"/>
              <a:t>setup </a:t>
            </a:r>
            <a:r>
              <a:t>chunk</a:t>
            </a:r>
            <a:r>
              <a:rPr b="1"/>
              <a:t>?</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Shape 68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689" name="Shape 689"/>
          <p:cNvSpPr txBox="1"/>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pPr/>
            <a:r>
              <a:t>Inline code</a:t>
            </a:r>
          </a:p>
        </p:txBody>
      </p:sp>
      <p:sp>
        <p:nvSpPr>
          <p:cNvPr id="690" name="Shape 690"/>
          <p:cNvSpPr/>
          <p:nvPr/>
        </p:nvSpPr>
        <p:spPr>
          <a:xfrm>
            <a:off x="3704659" y="6081953"/>
            <a:ext cx="6944824"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1" name="Shape 691"/>
          <p:cNvSpPr/>
          <p:nvPr/>
        </p:nvSpPr>
        <p:spPr>
          <a:xfrm>
            <a:off x="3952485" y="5867900"/>
            <a:ext cx="6944824"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2" name="Shape 692"/>
          <p:cNvSpPr txBox="1"/>
          <p:nvPr/>
        </p:nvSpPr>
        <p:spPr>
          <a:xfrm>
            <a:off x="4098154" y="6108908"/>
            <a:ext cx="6653486" cy="6437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700">
                <a:latin typeface="Monaco"/>
                <a:ea typeface="Monaco"/>
                <a:cs typeface="Monaco"/>
                <a:sym typeface="Monaco"/>
              </a:defRPr>
            </a:pPr>
            <a:r>
              <a:t>Today is </a:t>
            </a:r>
          </a:p>
          <a:p>
            <a:pPr algn="l">
              <a:spcBef>
                <a:spcPts val="1500"/>
              </a:spcBef>
              <a:defRPr sz="5700">
                <a:latin typeface="Monaco"/>
                <a:ea typeface="Monaco"/>
                <a:cs typeface="Monaco"/>
                <a:sym typeface="Monaco"/>
              </a:defRPr>
            </a:pPr>
            <a:r>
              <a:t>`r Sys.Date()`.</a:t>
            </a:r>
          </a:p>
        </p:txBody>
      </p:sp>
      <p:sp>
        <p:nvSpPr>
          <p:cNvPr id="693" name="Shape 693"/>
          <p:cNvSpPr/>
          <p:nvPr/>
        </p:nvSpPr>
        <p:spPr>
          <a:xfrm>
            <a:off x="13440033" y="6081953"/>
            <a:ext cx="7437082"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4" name="Shape 694"/>
          <p:cNvSpPr/>
          <p:nvPr/>
        </p:nvSpPr>
        <p:spPr>
          <a:xfrm>
            <a:off x="13667709" y="5869302"/>
            <a:ext cx="7424382" cy="7236197"/>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5" name="Shape 695"/>
          <p:cNvSpPr/>
          <p:nvPr/>
        </p:nvSpPr>
        <p:spPr>
          <a:xfrm>
            <a:off x="11349825" y="8547726"/>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696" name="Shape 696"/>
          <p:cNvSpPr txBox="1"/>
          <p:nvPr/>
        </p:nvSpPr>
        <p:spPr>
          <a:xfrm>
            <a:off x="3597717" y="3174692"/>
            <a:ext cx="17852352" cy="24861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7000">
                <a:latin typeface="Helvetica"/>
                <a:ea typeface="Helvetica"/>
                <a:cs typeface="Helvetica"/>
                <a:sym typeface="Helvetica"/>
              </a:defRPr>
            </a:pPr>
            <a:r>
              <a:t>Place code in a sentence with </a:t>
            </a:r>
            <a:r>
              <a:rPr b="1">
                <a:solidFill>
                  <a:schemeClr val="accent1"/>
                </a:solidFill>
              </a:rPr>
              <a:t>`r  &lt;code&gt;`</a:t>
            </a:r>
            <a:r>
              <a:t>. R Markdown will replace the code with its results.</a:t>
            </a:r>
          </a:p>
        </p:txBody>
      </p:sp>
      <p:pic>
        <p:nvPicPr>
          <p:cNvPr id="697" name="Screen Shot 2015-04-16 at 2.48.46 PM.png"/>
          <p:cNvPicPr>
            <a:picLocks noChangeAspect="1"/>
          </p:cNvPicPr>
          <p:nvPr/>
        </p:nvPicPr>
        <p:blipFill>
          <a:blip r:embed="rId4">
            <a:extLst/>
          </a:blip>
          <a:stretch>
            <a:fillRect/>
          </a:stretch>
        </p:blipFill>
        <p:spPr>
          <a:xfrm>
            <a:off x="13726442" y="5905524"/>
            <a:ext cx="7306915" cy="1409192"/>
          </a:xfrm>
          <a:prstGeom prst="rect">
            <a:avLst/>
          </a:prstGeom>
          <a:ln w="12700">
            <a:miter lim="400000"/>
          </a:ln>
        </p:spPr>
      </p:pic>
      <p:pic>
        <p:nvPicPr>
          <p:cNvPr id="698" name="rmarkdown.png"/>
          <p:cNvPicPr>
            <a:picLocks noChangeAspect="1"/>
          </p:cNvPicPr>
          <p:nvPr/>
        </p:nvPicPr>
        <p:blipFill>
          <a:blip r:embed="rId5">
            <a:extLst/>
          </a:blip>
          <a:stretch>
            <a:fillRect/>
          </a:stretch>
        </p:blipFill>
        <p:spPr>
          <a:xfrm>
            <a:off x="22453674" y="11724042"/>
            <a:ext cx="1533934" cy="1778001"/>
          </a:xfrm>
          <a:prstGeom prst="rect">
            <a:avLst/>
          </a:prstGeom>
          <a:ln w="12700">
            <a:miter lim="400000"/>
          </a:ln>
        </p:spPr>
      </p:pic>
      <p:sp>
        <p:nvSpPr>
          <p:cNvPr id="699" name="Shape 69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Shape 70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704" name="Shape 704"/>
          <p:cNvSpPr txBox="1"/>
          <p:nvPr>
            <p:ph type="title"/>
          </p:nvPr>
        </p:nvSpPr>
        <p:spPr>
          <a:xfrm>
            <a:off x="6972727" y="934291"/>
            <a:ext cx="10464801" cy="2486108"/>
          </a:xfrm>
          <a:prstGeom prst="rect">
            <a:avLst/>
          </a:prstGeom>
        </p:spPr>
        <p:txBody>
          <a:bodyPr lIns="50800" tIns="50800" rIns="50800" bIns="50800"/>
          <a:lstStyle>
            <a:lvl1pPr>
              <a:defRPr sz="13000">
                <a:latin typeface="Helvetica"/>
                <a:ea typeface="Helvetica"/>
                <a:cs typeface="Helvetica"/>
                <a:sym typeface="Helvetica"/>
              </a:defRPr>
            </a:lvl1pPr>
          </a:lstStyle>
          <a:p>
            <a:pPr/>
            <a:r>
              <a:t>Inline code</a:t>
            </a:r>
          </a:p>
        </p:txBody>
      </p:sp>
      <p:sp>
        <p:nvSpPr>
          <p:cNvPr id="705" name="Shape 705"/>
          <p:cNvSpPr txBox="1"/>
          <p:nvPr/>
        </p:nvSpPr>
        <p:spPr>
          <a:xfrm>
            <a:off x="3597717" y="3174692"/>
            <a:ext cx="17852352" cy="24861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7000">
                <a:latin typeface="Helvetica"/>
                <a:ea typeface="Helvetica"/>
                <a:cs typeface="Helvetica"/>
                <a:sym typeface="Helvetica"/>
              </a:defRPr>
            </a:lvl1pPr>
          </a:lstStyle>
          <a:p>
            <a:pPr/>
            <a:r>
              <a:t>Code whose results are inserted into the text.</a:t>
            </a:r>
          </a:p>
        </p:txBody>
      </p:sp>
      <p:pic>
        <p:nvPicPr>
          <p:cNvPr id="70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07" name="Shape 707"/>
          <p:cNvSpPr/>
          <p:nvPr/>
        </p:nvSpPr>
        <p:spPr>
          <a:xfrm>
            <a:off x="3152814" y="4624756"/>
            <a:ext cx="18078372" cy="1617203"/>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08" name="Shape 708"/>
          <p:cNvSpPr txBox="1"/>
          <p:nvPr/>
        </p:nvSpPr>
        <p:spPr>
          <a:xfrm>
            <a:off x="3467951" y="4994734"/>
            <a:ext cx="15761971" cy="1429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5700">
                <a:latin typeface="Monaco"/>
                <a:ea typeface="Monaco"/>
                <a:cs typeface="Monaco"/>
                <a:sym typeface="Monaco"/>
              </a:defRPr>
            </a:pPr>
            <a:r>
              <a:t>Today is </a:t>
            </a:r>
            <a:r>
              <a:rPr>
                <a:solidFill>
                  <a:schemeClr val="accent1"/>
                </a:solidFill>
              </a:rPr>
              <a:t>`r </a:t>
            </a:r>
            <a:r>
              <a:rPr>
                <a:solidFill>
                  <a:schemeClr val="accent2"/>
                </a:solidFill>
              </a:rPr>
              <a:t>Sys.Date()</a:t>
            </a:r>
            <a:r>
              <a:rPr>
                <a:solidFill>
                  <a:schemeClr val="accent1"/>
                </a:solidFill>
              </a:rPr>
              <a:t>`</a:t>
            </a:r>
            <a:r>
              <a:t>.</a:t>
            </a:r>
          </a:p>
        </p:txBody>
      </p:sp>
      <p:sp>
        <p:nvSpPr>
          <p:cNvPr id="709" name="Shape 709"/>
          <p:cNvSpPr/>
          <p:nvPr/>
        </p:nvSpPr>
        <p:spPr>
          <a:xfrm>
            <a:off x="8520791" y="6074258"/>
            <a:ext cx="9371014" cy="44680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86" y="0"/>
                </a:moveTo>
                <a:lnTo>
                  <a:pt x="2893" y="6251"/>
                </a:lnTo>
                <a:lnTo>
                  <a:pt x="996" y="6251"/>
                </a:lnTo>
                <a:cubicBezTo>
                  <a:pt x="446" y="6251"/>
                  <a:pt x="0" y="7186"/>
                  <a:pt x="0" y="8340"/>
                </a:cubicBezTo>
                <a:lnTo>
                  <a:pt x="0" y="19511"/>
                </a:lnTo>
                <a:cubicBezTo>
                  <a:pt x="0" y="20665"/>
                  <a:pt x="446" y="21600"/>
                  <a:pt x="996" y="21600"/>
                </a:cubicBezTo>
                <a:lnTo>
                  <a:pt x="20604" y="21600"/>
                </a:lnTo>
                <a:cubicBezTo>
                  <a:pt x="21154" y="21600"/>
                  <a:pt x="21600" y="20665"/>
                  <a:pt x="21600" y="19511"/>
                </a:cubicBezTo>
                <a:lnTo>
                  <a:pt x="21600" y="8340"/>
                </a:lnTo>
                <a:cubicBezTo>
                  <a:pt x="21600" y="7186"/>
                  <a:pt x="21154" y="6251"/>
                  <a:pt x="20604" y="6251"/>
                </a:cubicBezTo>
                <a:lnTo>
                  <a:pt x="3479" y="6251"/>
                </a:lnTo>
                <a:lnTo>
                  <a:pt x="3186" y="0"/>
                </a:lnTo>
                <a:close/>
              </a:path>
            </a:pathLst>
          </a:custGeom>
          <a:solidFill>
            <a:srgbClr val="A0C283"/>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6000">
                <a:solidFill>
                  <a:srgbClr val="FFFFFF"/>
                </a:solidFill>
                <a:latin typeface="Helvetica"/>
                <a:ea typeface="Helvetica"/>
                <a:cs typeface="Helvetica"/>
                <a:sym typeface="Helvetica"/>
              </a:defRPr>
            </a:lvl1pPr>
          </a:lstStyle>
          <a:p>
            <a:pPr/>
            <a:r>
              <a:t>Code to run. Only the result will be included.</a:t>
            </a:r>
          </a:p>
        </p:txBody>
      </p:sp>
      <p:sp>
        <p:nvSpPr>
          <p:cNvPr id="710" name="Shape 710"/>
          <p:cNvSpPr/>
          <p:nvPr/>
        </p:nvSpPr>
        <p:spPr>
          <a:xfrm>
            <a:off x="4019784" y="5967102"/>
            <a:ext cx="4191001" cy="4575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86" y="0"/>
                </a:moveTo>
                <a:lnTo>
                  <a:pt x="19039" y="6610"/>
                </a:lnTo>
                <a:lnTo>
                  <a:pt x="2228" y="6610"/>
                </a:lnTo>
                <a:cubicBezTo>
                  <a:pt x="997" y="6610"/>
                  <a:pt x="0" y="7524"/>
                  <a:pt x="0" y="8651"/>
                </a:cubicBezTo>
                <a:lnTo>
                  <a:pt x="0" y="19560"/>
                </a:lnTo>
                <a:cubicBezTo>
                  <a:pt x="0" y="20686"/>
                  <a:pt x="997" y="21600"/>
                  <a:pt x="2228" y="21600"/>
                </a:cubicBezTo>
                <a:lnTo>
                  <a:pt x="19372" y="21600"/>
                </a:lnTo>
                <a:cubicBezTo>
                  <a:pt x="20603" y="21600"/>
                  <a:pt x="21600" y="20686"/>
                  <a:pt x="21600" y="19560"/>
                </a:cubicBezTo>
                <a:lnTo>
                  <a:pt x="21600" y="8651"/>
                </a:lnTo>
                <a:cubicBezTo>
                  <a:pt x="21600" y="7844"/>
                  <a:pt x="21086" y="7153"/>
                  <a:pt x="20344" y="6822"/>
                </a:cubicBezTo>
                <a:lnTo>
                  <a:pt x="20786" y="0"/>
                </a:lnTo>
                <a:close/>
              </a:path>
            </a:pathLst>
          </a:custGeom>
          <a:solidFill>
            <a:srgbClr val="78AAD6"/>
          </a:solidFill>
          <a:ln w="12700">
            <a:miter lim="400000"/>
          </a:ln>
          <a:extLst>
            <a:ext uri="{C572A759-6A51-4108-AA02-DFA0A04FC94B}">
              <ma14:wrappingTextBoxFlag xmlns:ma14="http://schemas.microsoft.com/office/mac/drawingml/2011/main" val="1"/>
            </a:ext>
          </a:extLst>
        </p:spPr>
        <p:txBody>
          <a:bodyPr lIns="76200" tIns="76200" rIns="76200" bIns="76200" anchor="ctr"/>
          <a:lstStyle>
            <a:lvl1pPr>
              <a:lnSpc>
                <a:spcPct val="90000"/>
              </a:lnSpc>
              <a:defRPr b="1" sz="6000">
                <a:solidFill>
                  <a:srgbClr val="FFFFFF"/>
                </a:solidFill>
                <a:latin typeface="Helvetica"/>
                <a:ea typeface="Helvetica"/>
                <a:cs typeface="Helvetica"/>
                <a:sym typeface="Helvetica"/>
              </a:defRPr>
            </a:lvl1pPr>
          </a:lstStyle>
          <a:p>
            <a:pPr/>
            <a:r>
              <a:t>Surround with `r      `</a:t>
            </a:r>
          </a:p>
        </p:txBody>
      </p:sp>
      <p:sp>
        <p:nvSpPr>
          <p:cNvPr id="711" name="Shape 71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hape 715"/>
          <p:cNvSpPr txBox="1"/>
          <p:nvPr>
            <p:ph type="title" idx="4294967295"/>
          </p:nvPr>
        </p:nvSpPr>
        <p:spPr>
          <a:xfrm>
            <a:off x="4833937" y="-100013"/>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 1</a:t>
            </a:r>
          </a:p>
        </p:txBody>
      </p:sp>
      <p:pic>
        <p:nvPicPr>
          <p:cNvPr id="716" name="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
        <p:nvSpPr>
          <p:cNvPr id="717" name="Shape 717"/>
          <p:cNvSpPr txBox="1"/>
          <p:nvPr>
            <p:ph type="body" idx="4294967295"/>
          </p:nvPr>
        </p:nvSpPr>
        <p:spPr>
          <a:xfrm>
            <a:off x="2982679" y="2989462"/>
            <a:ext cx="18418642" cy="9965494"/>
          </a:xfrm>
          <a:prstGeom prst="rect">
            <a:avLst/>
          </a:prstGeom>
        </p:spPr>
        <p:txBody>
          <a:bodyPr lIns="71437" tIns="71437" rIns="71437" bIns="71437" anchor="t"/>
          <a:lstStyle/>
          <a:p>
            <a:pPr marL="0" indent="0" defTabSz="584200">
              <a:spcBef>
                <a:spcPts val="2400"/>
              </a:spcBef>
              <a:buSzTx/>
              <a:buNone/>
              <a:defRPr sz="6500">
                <a:solidFill>
                  <a:srgbClr val="005493"/>
                </a:solidFill>
              </a:defRPr>
            </a:pPr>
            <a:r>
              <a:t>In </a:t>
            </a:r>
            <a:r>
              <a:rPr b="1"/>
              <a:t>05-RMarkdown-Exercises.Rmd</a:t>
            </a:r>
            <a:r>
              <a:t>:</a:t>
            </a:r>
          </a:p>
          <a:p>
            <a:pPr marL="965199" indent="-965199" defTabSz="584200">
              <a:spcBef>
                <a:spcPts val="2400"/>
              </a:spcBef>
              <a:buSzPct val="100000"/>
              <a:buAutoNum type="arabicPeriod" startAt="1"/>
              <a:defRPr sz="6500">
                <a:solidFill>
                  <a:srgbClr val="005493"/>
                </a:solidFill>
              </a:defRPr>
            </a:pPr>
            <a:r>
              <a:t>Replace every Garrett with your name</a:t>
            </a:r>
          </a:p>
          <a:p>
            <a:pPr marL="965199" indent="-965199" defTabSz="584200">
              <a:spcBef>
                <a:spcPts val="2400"/>
              </a:spcBef>
              <a:buSzPct val="100000"/>
              <a:buAutoNum type="arabicPeriod" startAt="1"/>
              <a:defRPr sz="6500">
                <a:solidFill>
                  <a:srgbClr val="005493"/>
                </a:solidFill>
              </a:defRPr>
            </a:pPr>
            <a:r>
              <a:t>Replace every TODO with inline R code</a:t>
            </a:r>
          </a:p>
          <a:p>
            <a:pPr marL="965199" indent="-965199" defTabSz="584200">
              <a:spcBef>
                <a:spcPts val="2400"/>
              </a:spcBef>
              <a:buSzPct val="100000"/>
              <a:buAutoNum type="arabicPeriod" startAt="1"/>
              <a:defRPr sz="6500">
                <a:solidFill>
                  <a:srgbClr val="005493"/>
                </a:solidFill>
              </a:defRPr>
            </a:pPr>
            <a:r>
              <a:t>Check that the setup chunk is not included with the output</a:t>
            </a:r>
          </a:p>
          <a:p>
            <a:pPr marL="965199" indent="-965199" defTabSz="584200">
              <a:spcBef>
                <a:spcPts val="2400"/>
              </a:spcBef>
              <a:buSzPct val="100000"/>
              <a:buAutoNum type="arabicPeriod" startAt="1"/>
              <a:defRPr sz="6500">
                <a:solidFill>
                  <a:srgbClr val="005493"/>
                </a:solidFill>
              </a:defRPr>
            </a:pPr>
            <a:r>
              <a:t>Ensure that only the output of the plot chunk is shown (not the code)</a:t>
            </a:r>
          </a:p>
          <a:p>
            <a:pPr marL="965199" indent="-965199" defTabSz="584200">
              <a:spcBef>
                <a:spcPts val="2400"/>
              </a:spcBef>
              <a:buSzPct val="100000"/>
              <a:buAutoNum type="arabicPeriod" startAt="1"/>
              <a:defRPr sz="6500">
                <a:solidFill>
                  <a:srgbClr val="005493"/>
                </a:solidFill>
              </a:defRPr>
            </a:pPr>
            <a:r>
              <a:t>Knit the document</a:t>
            </a:r>
          </a:p>
        </p:txBody>
      </p:sp>
      <p:sp>
        <p:nvSpPr>
          <p:cNvPr id="718" name="Shape 71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10000" fill="hold"/>
                                        <p:tgtEl>
                                          <p:spTgt spid="71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1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720" name="Shape 720"/>
          <p:cNvSpPr txBox="1"/>
          <p:nvPr/>
        </p:nvSpPr>
        <p:spPr>
          <a:xfrm>
            <a:off x="2833687" y="789068"/>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YAML </a:t>
            </a:r>
          </a:p>
        </p:txBody>
      </p:sp>
      <p:grpSp>
        <p:nvGrpSpPr>
          <p:cNvPr id="726" name="Group 726"/>
          <p:cNvGrpSpPr/>
          <p:nvPr/>
        </p:nvGrpSpPr>
        <p:grpSpPr>
          <a:xfrm>
            <a:off x="6334738" y="4190108"/>
            <a:ext cx="8738191" cy="8804740"/>
            <a:chOff x="0" y="0"/>
            <a:chExt cx="8738189" cy="8804739"/>
          </a:xfrm>
        </p:grpSpPr>
        <p:pic>
          <p:nvPicPr>
            <p:cNvPr id="721" name="Screen Shot 2017-07-05 at 3.09.22 PM.png"/>
            <p:cNvPicPr>
              <a:picLocks noChangeAspect="1"/>
            </p:cNvPicPr>
            <p:nvPr/>
          </p:nvPicPr>
          <p:blipFill>
            <a:blip r:embed="rId3">
              <a:extLst/>
            </a:blip>
            <a:srcRect l="6416" t="29335" r="47324" b="15077"/>
            <a:stretch>
              <a:fillRect/>
            </a:stretch>
          </p:blipFill>
          <p:spPr>
            <a:xfrm>
              <a:off x="0" y="0"/>
              <a:ext cx="8738190" cy="8804740"/>
            </a:xfrm>
            <a:prstGeom prst="rect">
              <a:avLst/>
            </a:prstGeom>
            <a:ln w="25400" cap="flat">
              <a:solidFill>
                <a:srgbClr val="000000"/>
              </a:solidFill>
              <a:prstDash val="solid"/>
              <a:miter lim="400000"/>
            </a:ln>
            <a:effectLst/>
          </p:spPr>
        </p:pic>
        <p:grpSp>
          <p:nvGrpSpPr>
            <p:cNvPr id="724" name="Group 724"/>
            <p:cNvGrpSpPr/>
            <p:nvPr/>
          </p:nvGrpSpPr>
          <p:grpSpPr>
            <a:xfrm>
              <a:off x="7908500" y="3852197"/>
              <a:ext cx="482833" cy="274834"/>
              <a:chOff x="0" y="0"/>
              <a:chExt cx="482831" cy="274833"/>
            </a:xfrm>
          </p:grpSpPr>
          <p:sp>
            <p:nvSpPr>
              <p:cNvPr id="722" name="Shape 722"/>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23" name="Shape 723"/>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25" name="Shape 725"/>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27" name="Shape 727"/>
          <p:cNvSpPr/>
          <p:nvPr/>
        </p:nvSpPr>
        <p:spPr>
          <a:xfrm>
            <a:off x="13280933" y="4374257"/>
            <a:ext cx="7475142" cy="2630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58" y="0"/>
                </a:moveTo>
                <a:cubicBezTo>
                  <a:pt x="6325" y="0"/>
                  <a:pt x="6055" y="767"/>
                  <a:pt x="6055" y="1714"/>
                </a:cubicBezTo>
                <a:lnTo>
                  <a:pt x="6055" y="12587"/>
                </a:lnTo>
                <a:lnTo>
                  <a:pt x="0" y="14014"/>
                </a:lnTo>
                <a:lnTo>
                  <a:pt x="6055" y="15438"/>
                </a:lnTo>
                <a:lnTo>
                  <a:pt x="6055" y="19883"/>
                </a:lnTo>
                <a:cubicBezTo>
                  <a:pt x="6055" y="20829"/>
                  <a:pt x="6325" y="21600"/>
                  <a:pt x="6658" y="21600"/>
                </a:cubicBezTo>
                <a:lnTo>
                  <a:pt x="20996" y="21600"/>
                </a:lnTo>
                <a:cubicBezTo>
                  <a:pt x="21329" y="21600"/>
                  <a:pt x="21600" y="20830"/>
                  <a:pt x="21600" y="19883"/>
                </a:cubicBezTo>
                <a:lnTo>
                  <a:pt x="21600" y="1714"/>
                </a:lnTo>
                <a:cubicBezTo>
                  <a:pt x="21600" y="767"/>
                  <a:pt x="21329" y="0"/>
                  <a:pt x="20996" y="0"/>
                </a:cubicBezTo>
                <a:lnTo>
                  <a:pt x="6658" y="0"/>
                </a:lnTo>
                <a:close/>
              </a:path>
            </a:pathLst>
          </a:custGeom>
          <a:solidFill>
            <a:schemeClr val="accent2">
              <a:hueOff val="-554920"/>
              <a:satOff val="-21482"/>
              <a:lumOff val="-6228"/>
            </a:schemeClr>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A YAML header surrounded by — —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7"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Shape 73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73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33" name="Shape 733"/>
          <p:cNvSpPr/>
          <p:nvPr/>
        </p:nvSpPr>
        <p:spPr>
          <a:xfrm>
            <a:off x="14547556" y="5937453"/>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4" name="Shape 734"/>
          <p:cNvSpPr/>
          <p:nvPr/>
        </p:nvSpPr>
        <p:spPr>
          <a:xfrm>
            <a:off x="14775233" y="5724803"/>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5" name="Shape 735"/>
          <p:cNvSpPr/>
          <p:nvPr/>
        </p:nvSpPr>
        <p:spPr>
          <a:xfrm>
            <a:off x="13092348" y="8403226"/>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6" name="Shape 736"/>
          <p:cNvSpPr/>
          <p:nvPr/>
        </p:nvSpPr>
        <p:spPr>
          <a:xfrm>
            <a:off x="4009915" y="5983968"/>
            <a:ext cx="8274833" cy="6931918"/>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7" name="Shape 737"/>
          <p:cNvSpPr/>
          <p:nvPr/>
        </p:nvSpPr>
        <p:spPr>
          <a:xfrm>
            <a:off x="4257741" y="5769916"/>
            <a:ext cx="8428074" cy="6903523"/>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38" name="Shape 738"/>
          <p:cNvSpPr txBox="1"/>
          <p:nvPr/>
        </p:nvSpPr>
        <p:spPr>
          <a:xfrm>
            <a:off x="4617197" y="6010924"/>
            <a:ext cx="7511692" cy="6421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spcBef>
                <a:spcPts val="1500"/>
              </a:spcBef>
              <a:defRPr sz="4000">
                <a:latin typeface="Monaco"/>
                <a:ea typeface="Monaco"/>
                <a:cs typeface="Monaco"/>
                <a:sym typeface="Monaco"/>
              </a:defRPr>
            </a:pPr>
            <a:r>
              <a:t>---</a:t>
            </a:r>
          </a:p>
          <a:p>
            <a:pPr algn="l">
              <a:spcBef>
                <a:spcPts val="1500"/>
              </a:spcBef>
              <a:defRPr sz="4000">
                <a:latin typeface="Monaco"/>
                <a:ea typeface="Monaco"/>
                <a:cs typeface="Monaco"/>
                <a:sym typeface="Monaco"/>
              </a:defRPr>
            </a:pPr>
            <a:r>
              <a:t>title: "Untitled"</a:t>
            </a:r>
          </a:p>
          <a:p>
            <a:pPr algn="l">
              <a:spcBef>
                <a:spcPts val="1500"/>
              </a:spcBef>
              <a:defRPr sz="4000">
                <a:latin typeface="Monaco"/>
                <a:ea typeface="Monaco"/>
                <a:cs typeface="Monaco"/>
                <a:sym typeface="Monaco"/>
              </a:defRPr>
            </a:pPr>
            <a:r>
              <a:t>author: "RStudio"</a:t>
            </a:r>
          </a:p>
          <a:p>
            <a:pPr algn="l">
              <a:spcBef>
                <a:spcPts val="1500"/>
              </a:spcBef>
              <a:defRPr sz="4000">
                <a:latin typeface="Monaco"/>
                <a:ea typeface="Monaco"/>
                <a:cs typeface="Monaco"/>
                <a:sym typeface="Monaco"/>
              </a:defRPr>
            </a:pPr>
            <a:r>
              <a:t>date: "February 4, 2015"</a:t>
            </a:r>
          </a:p>
          <a:p>
            <a:pPr algn="l">
              <a:spcBef>
                <a:spcPts val="1500"/>
              </a:spcBef>
              <a:defRPr sz="4000">
                <a:solidFill>
                  <a:schemeClr val="accent1"/>
                </a:solidFill>
                <a:latin typeface="Monaco"/>
                <a:ea typeface="Monaco"/>
                <a:cs typeface="Monaco"/>
                <a:sym typeface="Monaco"/>
              </a:defRPr>
            </a:pPr>
            <a:r>
              <a:t>output: html_document</a:t>
            </a:r>
          </a:p>
          <a:p>
            <a:pPr algn="l">
              <a:spcBef>
                <a:spcPts val="1500"/>
              </a:spcBef>
              <a:defRPr sz="4000">
                <a:latin typeface="Monaco"/>
                <a:ea typeface="Monaco"/>
                <a:cs typeface="Monaco"/>
                <a:sym typeface="Monaco"/>
              </a:defRPr>
            </a:pPr>
            <a:r>
              <a:t>---</a:t>
            </a:r>
          </a:p>
          <a:p>
            <a:pPr algn="l">
              <a:spcBef>
                <a:spcPts val="1500"/>
              </a:spcBef>
              <a:defRPr sz="4000">
                <a:latin typeface="Monaco"/>
                <a:ea typeface="Monaco"/>
                <a:cs typeface="Monaco"/>
                <a:sym typeface="Monaco"/>
              </a:defRPr>
            </a:pPr>
            <a:r>
              <a:t>Text of document</a:t>
            </a:r>
          </a:p>
        </p:txBody>
      </p:sp>
      <p:pic>
        <p:nvPicPr>
          <p:cNvPr id="739" name="Screen Shot 2016-02-15 at 7.40.22 PM.png"/>
          <p:cNvPicPr>
            <a:picLocks noChangeAspect="1"/>
          </p:cNvPicPr>
          <p:nvPr/>
        </p:nvPicPr>
        <p:blipFill>
          <a:blip r:embed="rId5">
            <a:extLst/>
          </a:blip>
          <a:stretch>
            <a:fillRect/>
          </a:stretch>
        </p:blipFill>
        <p:spPr>
          <a:xfrm>
            <a:off x="14877850" y="5806168"/>
            <a:ext cx="4683214" cy="4339779"/>
          </a:xfrm>
          <a:prstGeom prst="rect">
            <a:avLst/>
          </a:prstGeom>
          <a:ln w="12700">
            <a:miter lim="400000"/>
          </a:ln>
        </p:spPr>
      </p:pic>
      <p:sp>
        <p:nvSpPr>
          <p:cNvPr id="740" name="Shape 740"/>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YAML</a:t>
            </a:r>
          </a:p>
        </p:txBody>
      </p:sp>
      <p:sp>
        <p:nvSpPr>
          <p:cNvPr id="741" name="Shape 741"/>
          <p:cNvSpPr txBox="1"/>
          <p:nvPr/>
        </p:nvSpPr>
        <p:spPr>
          <a:xfrm>
            <a:off x="6403796" y="3412544"/>
            <a:ext cx="11824233"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A section of key:value pairs separated by dashed lines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20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207" name="Shape 207"/>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000">
                <a:latin typeface="Helvetica"/>
                <a:ea typeface="Helvetica"/>
                <a:cs typeface="Helvetica"/>
                <a:sym typeface="Helvetica"/>
              </a:defRPr>
            </a:lvl1pPr>
          </a:lstStyle>
          <a:p>
            <a:pPr/>
            <a:r>
              <a:t>R Markdown</a:t>
            </a:r>
          </a:p>
        </p:txBody>
      </p:sp>
      <p:sp>
        <p:nvSpPr>
          <p:cNvPr id="208" name="Shape 208"/>
          <p:cNvSpPr txBox="1"/>
          <p:nvPr/>
        </p:nvSpPr>
        <p:spPr>
          <a:xfrm>
            <a:off x="3199300" y="2425100"/>
            <a:ext cx="18020166" cy="17740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000">
                <a:latin typeface="Helvetica"/>
                <a:ea typeface="Helvetica"/>
                <a:cs typeface="Helvetica"/>
                <a:sym typeface="Helvetica"/>
              </a:defRPr>
            </a:lvl1pPr>
          </a:lstStyle>
          <a:p>
            <a:pPr/>
            <a:r>
              <a:t>Plain text file with 3 types of content:</a:t>
            </a:r>
          </a:p>
        </p:txBody>
      </p:sp>
      <p:grpSp>
        <p:nvGrpSpPr>
          <p:cNvPr id="211" name="Group 211"/>
          <p:cNvGrpSpPr/>
          <p:nvPr/>
        </p:nvGrpSpPr>
        <p:grpSpPr>
          <a:xfrm>
            <a:off x="3627925" y="5177690"/>
            <a:ext cx="10230549" cy="6846284"/>
            <a:chOff x="0" y="0"/>
            <a:chExt cx="10230547" cy="6846282"/>
          </a:xfrm>
        </p:grpSpPr>
        <p:pic>
          <p:nvPicPr>
            <p:cNvPr id="209" name="Screen Shot 2017-07-05 at 2.55.19 PM.png"/>
            <p:cNvPicPr>
              <a:picLocks noChangeAspect="1"/>
            </p:cNvPicPr>
            <p:nvPr/>
          </p:nvPicPr>
          <p:blipFill>
            <a:blip r:embed="rId5">
              <a:extLst/>
            </a:blip>
            <a:srcRect l="5530" t="19715" r="5530" b="9305"/>
            <a:stretch>
              <a:fillRect/>
            </a:stretch>
          </p:blipFill>
          <p:spPr>
            <a:xfrm>
              <a:off x="0" y="0"/>
              <a:ext cx="10230548" cy="6846283"/>
            </a:xfrm>
            <a:prstGeom prst="rect">
              <a:avLst/>
            </a:prstGeom>
            <a:ln w="50800" cap="flat">
              <a:solidFill>
                <a:srgbClr val="000000"/>
              </a:solidFill>
              <a:prstDash val="solid"/>
              <a:miter lim="400000"/>
            </a:ln>
            <a:effectLst>
              <a:outerShdw sx="100000" sy="100000" kx="0" ky="0" algn="b" rotWithShape="0" blurRad="165100" dist="63500" dir="5400000">
                <a:srgbClr val="000000">
                  <a:alpha val="50000"/>
                </a:srgbClr>
              </a:outerShdw>
            </a:effectLst>
          </p:spPr>
        </p:pic>
        <p:pic>
          <p:nvPicPr>
            <p:cNvPr id="210" name="Screen Shot 2017-07-05 at 3.09.22 PM.png"/>
            <p:cNvPicPr>
              <a:picLocks noChangeAspect="1"/>
            </p:cNvPicPr>
            <p:nvPr/>
          </p:nvPicPr>
          <p:blipFill>
            <a:blip r:embed="rId6">
              <a:extLst/>
            </a:blip>
            <a:srcRect l="6416" t="29269" r="47324" b="63975"/>
            <a:stretch>
              <a:fillRect/>
            </a:stretch>
          </p:blipFill>
          <p:spPr>
            <a:xfrm>
              <a:off x="109911" y="932524"/>
              <a:ext cx="5312131" cy="650456"/>
            </a:xfrm>
            <a:prstGeom prst="rect">
              <a:avLst/>
            </a:prstGeom>
            <a:ln w="12700" cap="flat">
              <a:noFill/>
              <a:miter lim="400000"/>
            </a:ln>
            <a:effectLst/>
          </p:spPr>
        </p:pic>
      </p:grpSp>
      <p:grpSp>
        <p:nvGrpSpPr>
          <p:cNvPr id="214" name="Group 214"/>
          <p:cNvGrpSpPr/>
          <p:nvPr/>
        </p:nvGrpSpPr>
        <p:grpSpPr>
          <a:xfrm>
            <a:off x="3734485" y="6108035"/>
            <a:ext cx="5318890" cy="5359763"/>
            <a:chOff x="0" y="0"/>
            <a:chExt cx="5318888" cy="5359762"/>
          </a:xfrm>
        </p:grpSpPr>
        <p:pic>
          <p:nvPicPr>
            <p:cNvPr id="212" name="Screen Shot 2017-07-05 at 2.55.19 PM.png"/>
            <p:cNvPicPr>
              <a:picLocks noChangeAspect="1"/>
            </p:cNvPicPr>
            <p:nvPr/>
          </p:nvPicPr>
          <p:blipFill>
            <a:blip r:embed="rId5">
              <a:extLst/>
            </a:blip>
            <a:srcRect l="6427" t="29423" r="47348" b="15049"/>
            <a:stretch>
              <a:fillRect/>
            </a:stretch>
          </p:blipFill>
          <p:spPr>
            <a:xfrm>
              <a:off x="0" y="3890"/>
              <a:ext cx="5317088" cy="5355873"/>
            </a:xfrm>
            <a:prstGeom prst="rect">
              <a:avLst/>
            </a:prstGeom>
            <a:ln w="12700" cap="flat">
              <a:noFill/>
              <a:miter lim="400000"/>
            </a:ln>
            <a:effectLst/>
          </p:spPr>
        </p:pic>
        <p:pic>
          <p:nvPicPr>
            <p:cNvPr id="213" name="Screen Shot 2017-07-05 at 3.09.22 PM.png"/>
            <p:cNvPicPr>
              <a:picLocks noChangeAspect="1"/>
            </p:cNvPicPr>
            <p:nvPr/>
          </p:nvPicPr>
          <p:blipFill>
            <a:blip r:embed="rId6">
              <a:extLst/>
            </a:blip>
            <a:srcRect l="6416" t="29269" r="47324" b="63975"/>
            <a:stretch>
              <a:fillRect/>
            </a:stretch>
          </p:blipFill>
          <p:spPr>
            <a:xfrm>
              <a:off x="6758" y="0"/>
              <a:ext cx="5312131" cy="650455"/>
            </a:xfrm>
            <a:prstGeom prst="rect">
              <a:avLst/>
            </a:prstGeom>
            <a:ln w="12700" cap="flat">
              <a:noFill/>
              <a:miter lim="400000"/>
            </a:ln>
            <a:effectLst/>
          </p:spPr>
        </p:pic>
      </p:grpSp>
      <p:grpSp>
        <p:nvGrpSpPr>
          <p:cNvPr id="220" name="Group 220"/>
          <p:cNvGrpSpPr/>
          <p:nvPr/>
        </p:nvGrpSpPr>
        <p:grpSpPr>
          <a:xfrm>
            <a:off x="6334738" y="4190108"/>
            <a:ext cx="8738191" cy="8804740"/>
            <a:chOff x="0" y="0"/>
            <a:chExt cx="8738189" cy="8804739"/>
          </a:xfrm>
        </p:grpSpPr>
        <p:pic>
          <p:nvPicPr>
            <p:cNvPr id="215" name="Screen Shot 2017-07-05 at 3.09.22 PM.png"/>
            <p:cNvPicPr>
              <a:picLocks noChangeAspect="1"/>
            </p:cNvPicPr>
            <p:nvPr/>
          </p:nvPicPr>
          <p:blipFill>
            <a:blip r:embed="rId6">
              <a:extLst/>
            </a:blip>
            <a:srcRect l="6416" t="29335" r="47324" b="15077"/>
            <a:stretch>
              <a:fillRect/>
            </a:stretch>
          </p:blipFill>
          <p:spPr>
            <a:xfrm>
              <a:off x="0" y="0"/>
              <a:ext cx="8738190" cy="8804740"/>
            </a:xfrm>
            <a:prstGeom prst="rect">
              <a:avLst/>
            </a:prstGeom>
            <a:ln w="25400" cap="flat">
              <a:solidFill>
                <a:srgbClr val="919191"/>
              </a:solidFill>
              <a:prstDash val="solid"/>
              <a:miter lim="400000"/>
            </a:ln>
            <a:effectLst/>
          </p:spPr>
        </p:pic>
        <p:grpSp>
          <p:nvGrpSpPr>
            <p:cNvPr id="218" name="Group 218"/>
            <p:cNvGrpSpPr/>
            <p:nvPr/>
          </p:nvGrpSpPr>
          <p:grpSpPr>
            <a:xfrm>
              <a:off x="7908500" y="3852197"/>
              <a:ext cx="482833" cy="274834"/>
              <a:chOff x="0" y="0"/>
              <a:chExt cx="482831" cy="274833"/>
            </a:xfrm>
          </p:grpSpPr>
          <p:sp>
            <p:nvSpPr>
              <p:cNvPr id="216" name="Shape 216"/>
              <p:cNvSpPr/>
              <p:nvPr/>
            </p:nvSpPr>
            <p:spPr>
              <a:xfrm>
                <a:off x="0" y="0"/>
                <a:ext cx="482832" cy="274834"/>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17" name="Shape 217"/>
              <p:cNvSpPr/>
              <p:nvPr/>
            </p:nvSpPr>
            <p:spPr>
              <a:xfrm rot="5427224">
                <a:off x="164522" y="84764"/>
                <a:ext cx="210145" cy="106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19" name="Shape 219"/>
            <p:cNvSpPr/>
            <p:nvPr/>
          </p:nvSpPr>
          <p:spPr>
            <a:xfrm>
              <a:off x="874572" y="4214183"/>
              <a:ext cx="179211" cy="739488"/>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21" name="Shape 221"/>
          <p:cNvSpPr/>
          <p:nvPr/>
        </p:nvSpPr>
        <p:spPr>
          <a:xfrm>
            <a:off x="13280933" y="4374257"/>
            <a:ext cx="7475142" cy="2630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58" y="0"/>
                </a:moveTo>
                <a:cubicBezTo>
                  <a:pt x="6325" y="0"/>
                  <a:pt x="6055" y="767"/>
                  <a:pt x="6055" y="1714"/>
                </a:cubicBezTo>
                <a:lnTo>
                  <a:pt x="6055" y="12587"/>
                </a:lnTo>
                <a:lnTo>
                  <a:pt x="0" y="14014"/>
                </a:lnTo>
                <a:lnTo>
                  <a:pt x="6055" y="15438"/>
                </a:lnTo>
                <a:lnTo>
                  <a:pt x="6055" y="19883"/>
                </a:lnTo>
                <a:cubicBezTo>
                  <a:pt x="6055" y="20829"/>
                  <a:pt x="6325" y="21600"/>
                  <a:pt x="6658" y="21600"/>
                </a:cubicBezTo>
                <a:lnTo>
                  <a:pt x="20996" y="21600"/>
                </a:lnTo>
                <a:cubicBezTo>
                  <a:pt x="21329" y="21600"/>
                  <a:pt x="21600" y="20830"/>
                  <a:pt x="21600" y="19883"/>
                </a:cubicBezTo>
                <a:lnTo>
                  <a:pt x="21600" y="1714"/>
                </a:lnTo>
                <a:cubicBezTo>
                  <a:pt x="21600" y="767"/>
                  <a:pt x="21329" y="0"/>
                  <a:pt x="20996" y="0"/>
                </a:cubicBezTo>
                <a:lnTo>
                  <a:pt x="6658" y="0"/>
                </a:lnTo>
                <a:close/>
              </a:path>
            </a:pathLst>
          </a:custGeom>
          <a:solidFill>
            <a:srgbClr val="98B37A"/>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A YAML header surrounded by — — —</a:t>
            </a:r>
          </a:p>
        </p:txBody>
      </p:sp>
      <p:sp>
        <p:nvSpPr>
          <p:cNvPr id="222" name="Shape 222"/>
          <p:cNvSpPr/>
          <p:nvPr/>
        </p:nvSpPr>
        <p:spPr>
          <a:xfrm>
            <a:off x="13391264" y="7285390"/>
            <a:ext cx="7364811" cy="2630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434" y="0"/>
                </a:moveTo>
                <a:cubicBezTo>
                  <a:pt x="6338" y="0"/>
                  <a:pt x="6247" y="67"/>
                  <a:pt x="6166" y="179"/>
                </a:cubicBezTo>
                <a:lnTo>
                  <a:pt x="0" y="430"/>
                </a:lnTo>
                <a:lnTo>
                  <a:pt x="5822" y="3004"/>
                </a:lnTo>
                <a:lnTo>
                  <a:pt x="5822" y="19886"/>
                </a:lnTo>
                <a:cubicBezTo>
                  <a:pt x="5822" y="20833"/>
                  <a:pt x="6096" y="21600"/>
                  <a:pt x="6434" y="21600"/>
                </a:cubicBezTo>
                <a:lnTo>
                  <a:pt x="20987" y="21600"/>
                </a:lnTo>
                <a:cubicBezTo>
                  <a:pt x="21325" y="21600"/>
                  <a:pt x="21600" y="20833"/>
                  <a:pt x="21600" y="19886"/>
                </a:cubicBezTo>
                <a:lnTo>
                  <a:pt x="21600" y="1714"/>
                </a:lnTo>
                <a:cubicBezTo>
                  <a:pt x="21600" y="767"/>
                  <a:pt x="21325" y="0"/>
                  <a:pt x="20987" y="0"/>
                </a:cubicBezTo>
                <a:lnTo>
                  <a:pt x="6434" y="0"/>
                </a:lnTo>
                <a:close/>
              </a:path>
            </a:pathLst>
          </a:custGeom>
          <a:solidFill>
            <a:srgbClr val="A9A9A9"/>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Text in markdown</a:t>
            </a:r>
          </a:p>
        </p:txBody>
      </p:sp>
      <p:grpSp>
        <p:nvGrpSpPr>
          <p:cNvPr id="225" name="Group 225"/>
          <p:cNvGrpSpPr/>
          <p:nvPr/>
        </p:nvGrpSpPr>
        <p:grpSpPr>
          <a:xfrm>
            <a:off x="3735653" y="4172952"/>
            <a:ext cx="2608772" cy="8851759"/>
            <a:chOff x="0" y="0"/>
            <a:chExt cx="2608771" cy="8851758"/>
          </a:xfrm>
        </p:grpSpPr>
        <p:sp>
          <p:nvSpPr>
            <p:cNvPr id="223" name="Shape 223"/>
            <p:cNvSpPr/>
            <p:nvPr/>
          </p:nvSpPr>
          <p:spPr>
            <a:xfrm>
              <a:off x="10659" y="0"/>
              <a:ext cx="2598113" cy="88517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24" name="Shape 224"/>
            <p:cNvSpPr/>
            <p:nvPr/>
          </p:nvSpPr>
          <p:spPr>
            <a:xfrm>
              <a:off x="0" y="1935865"/>
              <a:ext cx="2598764" cy="5358198"/>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26" name="Shape 226"/>
          <p:cNvSpPr/>
          <p:nvPr/>
        </p:nvSpPr>
        <p:spPr>
          <a:xfrm>
            <a:off x="13413489" y="8881278"/>
            <a:ext cx="7342586" cy="3946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5774" y="8739"/>
                </a:lnTo>
                <a:lnTo>
                  <a:pt x="5774" y="20457"/>
                </a:lnTo>
                <a:cubicBezTo>
                  <a:pt x="5774" y="21088"/>
                  <a:pt x="6049" y="21600"/>
                  <a:pt x="6389" y="21600"/>
                </a:cubicBezTo>
                <a:lnTo>
                  <a:pt x="20985" y="21600"/>
                </a:lnTo>
                <a:cubicBezTo>
                  <a:pt x="21324" y="21600"/>
                  <a:pt x="21600" y="21088"/>
                  <a:pt x="21600" y="20457"/>
                </a:cubicBezTo>
                <a:lnTo>
                  <a:pt x="21600" y="8342"/>
                </a:lnTo>
                <a:cubicBezTo>
                  <a:pt x="21600" y="7711"/>
                  <a:pt x="21324" y="7199"/>
                  <a:pt x="20985" y="7199"/>
                </a:cubicBezTo>
                <a:lnTo>
                  <a:pt x="6441" y="7199"/>
                </a:lnTo>
                <a:lnTo>
                  <a:pt x="0" y="0"/>
                </a:lnTo>
                <a:close/>
              </a:path>
            </a:pathLst>
          </a:custGeom>
          <a:solidFill>
            <a:srgbClr val="78AAD6"/>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000">
                <a:solidFill>
                  <a:srgbClr val="FFFFFF"/>
                </a:solidFill>
                <a:latin typeface="Helvetica"/>
                <a:ea typeface="Helvetica"/>
                <a:cs typeface="Helvetica"/>
                <a:sym typeface="Helvetica"/>
              </a:defRPr>
            </a:lvl1pPr>
          </a:lstStyle>
          <a:p>
            <a:pPr/>
            <a:r>
              <a:t>Code chunks surrounded by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2"/>
      <p:bldP build="whole" bldLvl="1" animBg="1" rev="0" advAuto="0" spid="221" grpId="1"/>
      <p:bldP build="whole" bldLvl="1" animBg="1" rev="0" advAuto="0" spid="226" grpId="3"/>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hape 745"/>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746"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47" name="Shape 747"/>
          <p:cNvSpPr txBox="1"/>
          <p:nvPr/>
        </p:nvSpPr>
        <p:spPr>
          <a:xfrm>
            <a:off x="6959600" y="711145"/>
            <a:ext cx="10464800"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output</a:t>
            </a:r>
          </a:p>
        </p:txBody>
      </p:sp>
      <p:sp>
        <p:nvSpPr>
          <p:cNvPr id="748" name="Shape 748"/>
          <p:cNvSpPr txBox="1"/>
          <p:nvPr/>
        </p:nvSpPr>
        <p:spPr>
          <a:xfrm>
            <a:off x="3973356" y="2789595"/>
            <a:ext cx="16437288"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defRPr sz="6000">
                <a:latin typeface="Helvetica"/>
                <a:ea typeface="Helvetica"/>
                <a:cs typeface="Helvetica"/>
                <a:sym typeface="Helvetica"/>
              </a:defRPr>
            </a:lvl1pPr>
          </a:lstStyle>
          <a:p>
            <a:pPr/>
            <a:r>
              <a:t>The output: field sets the format of the final report</a:t>
            </a:r>
          </a:p>
        </p:txBody>
      </p:sp>
      <p:sp>
        <p:nvSpPr>
          <p:cNvPr id="749" name="Shape 749"/>
          <p:cNvSpPr txBox="1"/>
          <p:nvPr/>
        </p:nvSpPr>
        <p:spPr>
          <a:xfrm>
            <a:off x="3973356" y="11637558"/>
            <a:ext cx="16437288"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defRPr sz="6000">
                <a:latin typeface="Helvetica"/>
                <a:ea typeface="Helvetica"/>
                <a:cs typeface="Helvetica"/>
                <a:sym typeface="Helvetica"/>
              </a:defRPr>
            </a:pPr>
            <a:r>
              <a:t>More at </a:t>
            </a:r>
            <a:r>
              <a:rPr u="sng">
                <a:hlinkClick r:id="rId5" invalidUrl="" action="" tgtFrame="" tooltip="" history="1" highlightClick="0" endSnd="0"/>
              </a:rPr>
              <a:t>rmarkdown.rstudio.com/formats.html</a:t>
            </a:r>
          </a:p>
        </p:txBody>
      </p:sp>
      <p:grpSp>
        <p:nvGrpSpPr>
          <p:cNvPr id="758" name="Group 758"/>
          <p:cNvGrpSpPr/>
          <p:nvPr/>
        </p:nvGrpSpPr>
        <p:grpSpPr>
          <a:xfrm>
            <a:off x="1166227" y="4385103"/>
            <a:ext cx="19164411" cy="7034672"/>
            <a:chOff x="92937" y="0"/>
            <a:chExt cx="19164409" cy="7034670"/>
          </a:xfrm>
        </p:grpSpPr>
        <p:grpSp>
          <p:nvGrpSpPr>
            <p:cNvPr id="754" name="Group 754"/>
            <p:cNvGrpSpPr/>
            <p:nvPr/>
          </p:nvGrpSpPr>
          <p:grpSpPr>
            <a:xfrm>
              <a:off x="2406064" y="0"/>
              <a:ext cx="16851284" cy="7034671"/>
              <a:chOff x="0" y="0"/>
              <a:chExt cx="16851283" cy="7034670"/>
            </a:xfrm>
          </p:grpSpPr>
          <p:pic>
            <p:nvPicPr>
              <p:cNvPr id="750" name="rmarkdown-2.0.png"/>
              <p:cNvPicPr>
                <a:picLocks noChangeAspect="1"/>
              </p:cNvPicPr>
              <p:nvPr/>
            </p:nvPicPr>
            <p:blipFill>
              <a:blip r:embed="rId6">
                <a:extLst/>
              </a:blip>
              <a:stretch>
                <a:fillRect/>
              </a:stretch>
            </p:blipFill>
            <p:spPr>
              <a:xfrm>
                <a:off x="0" y="1061485"/>
                <a:ext cx="6330228" cy="4891422"/>
              </a:xfrm>
              <a:prstGeom prst="rect">
                <a:avLst/>
              </a:prstGeom>
              <a:ln w="25400" cap="flat">
                <a:solidFill>
                  <a:srgbClr val="000000"/>
                </a:solidFill>
                <a:prstDash val="solid"/>
                <a:miter lim="400000"/>
              </a:ln>
              <a:effectLst/>
            </p:spPr>
          </p:pic>
          <p:sp>
            <p:nvSpPr>
              <p:cNvPr id="751" name="Shape 751"/>
              <p:cNvSpPr/>
              <p:nvPr/>
            </p:nvSpPr>
            <p:spPr>
              <a:xfrm>
                <a:off x="1657957" y="0"/>
                <a:ext cx="3459057" cy="70346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913"/>
                    </a:moveTo>
                    <a:lnTo>
                      <a:pt x="21477" y="0"/>
                    </a:lnTo>
                    <a:lnTo>
                      <a:pt x="21600" y="21600"/>
                    </a:lnTo>
                    <a:lnTo>
                      <a:pt x="171" y="9814"/>
                    </a:lnTo>
                    <a:lnTo>
                      <a:pt x="0" y="6913"/>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52" name="Shape 752"/>
              <p:cNvSpPr/>
              <p:nvPr/>
            </p:nvSpPr>
            <p:spPr>
              <a:xfrm>
                <a:off x="1633069" y="2267211"/>
                <a:ext cx="1353326" cy="1009891"/>
              </a:xfrm>
              <a:prstGeom prst="rect">
                <a:avLst/>
              </a:prstGeom>
              <a:solidFill>
                <a:srgbClr val="53585F">
                  <a:alpha val="6077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753" name="rmarkdown-2.0.png"/>
              <p:cNvPicPr>
                <a:picLocks noChangeAspect="1"/>
              </p:cNvPicPr>
              <p:nvPr/>
            </p:nvPicPr>
            <p:blipFill>
              <a:blip r:embed="rId7">
                <a:extLst/>
              </a:blip>
              <a:stretch>
                <a:fillRect/>
              </a:stretch>
            </p:blipFill>
            <p:spPr>
              <a:xfrm>
                <a:off x="5017882" y="49721"/>
                <a:ext cx="11833402" cy="6914950"/>
              </a:xfrm>
              <a:prstGeom prst="rect">
                <a:avLst/>
              </a:prstGeom>
              <a:ln w="25400" cap="flat">
                <a:solidFill>
                  <a:srgbClr val="000000"/>
                </a:solidFill>
                <a:prstDash val="solid"/>
                <a:miter lim="400000"/>
              </a:ln>
              <a:effectLst/>
            </p:spPr>
          </p:pic>
        </p:grpSp>
        <p:pic>
          <p:nvPicPr>
            <p:cNvPr id="755" name=""/>
            <p:cNvPicPr>
              <a:picLocks noChangeAspect="0"/>
            </p:cNvPicPr>
            <p:nvPr/>
          </p:nvPicPr>
          <p:blipFill>
            <a:blip r:embed="rId8">
              <a:extLst/>
            </a:blip>
            <a:stretch>
              <a:fillRect/>
            </a:stretch>
          </p:blipFill>
          <p:spPr>
            <a:xfrm flipH="1">
              <a:off x="1136740" y="2700090"/>
              <a:ext cx="1563046" cy="1999962"/>
            </a:xfrm>
            <a:prstGeom prst="rect">
              <a:avLst/>
            </a:prstGeom>
            <a:effectLst/>
          </p:spPr>
        </p:pic>
        <p:sp>
          <p:nvSpPr>
            <p:cNvPr id="757" name="Shape 757"/>
            <p:cNvSpPr/>
            <p:nvPr/>
          </p:nvSpPr>
          <p:spPr>
            <a:xfrm rot="20517336">
              <a:off x="50352" y="2695358"/>
              <a:ext cx="17317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lnSpc>
                  <a:spcPct val="70000"/>
                </a:lnSpc>
                <a:defRPr sz="3000">
                  <a:solidFill>
                    <a:srgbClr val="FF2600"/>
                  </a:solidFill>
                  <a:latin typeface="Helvetica"/>
                  <a:ea typeface="Helvetica"/>
                  <a:cs typeface="Helvetica"/>
                  <a:sym typeface="Helvetica"/>
                </a:defRPr>
              </a:lvl1pPr>
            </a:lstStyle>
            <a:p>
              <a:pPr/>
              <a:r>
                <a:t>on back</a:t>
              </a:r>
            </a:p>
          </p:txBody>
        </p:sp>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762" name="Shape 762"/>
          <p:cNvSpPr txBox="1"/>
          <p:nvPr/>
        </p:nvSpPr>
        <p:spPr>
          <a:xfrm>
            <a:off x="2833687" y="5283199"/>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Parameters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Shape 766"/>
          <p:cNvSpPr txBox="1"/>
          <p:nvPr>
            <p:ph type="title" idx="4294967295"/>
          </p:nvPr>
        </p:nvSpPr>
        <p:spPr>
          <a:xfrm>
            <a:off x="4833937" y="-100013"/>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 2</a:t>
            </a:r>
          </a:p>
        </p:txBody>
      </p:sp>
      <p:pic>
        <p:nvPicPr>
          <p:cNvPr id="767" name="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
        <p:nvSpPr>
          <p:cNvPr id="768" name="Shape 768"/>
          <p:cNvSpPr txBox="1"/>
          <p:nvPr>
            <p:ph type="body" idx="4294967295"/>
          </p:nvPr>
        </p:nvSpPr>
        <p:spPr>
          <a:xfrm>
            <a:off x="3801442" y="2821783"/>
            <a:ext cx="16781116" cy="8072434"/>
          </a:xfrm>
          <a:prstGeom prst="rect">
            <a:avLst/>
          </a:prstGeom>
        </p:spPr>
        <p:txBody>
          <a:bodyPr lIns="71437" tIns="71437" rIns="71437" bIns="71437" anchor="t"/>
          <a:lstStyle/>
          <a:p>
            <a:pPr marL="0" indent="0" defTabSz="537463">
              <a:spcBef>
                <a:spcPts val="6000"/>
              </a:spcBef>
              <a:buSzTx/>
              <a:buNone/>
              <a:defRPr sz="6900">
                <a:solidFill>
                  <a:srgbClr val="005493"/>
                </a:solidFill>
              </a:defRPr>
            </a:pPr>
            <a:r>
              <a:t>Open </a:t>
            </a:r>
            <a:r>
              <a:rPr b="1"/>
              <a:t>05-RMarkdown-Parameters.Rmd</a:t>
            </a:r>
            <a:r>
              <a:t>. </a:t>
            </a:r>
          </a:p>
          <a:p>
            <a:pPr marL="0" indent="0" defTabSz="537463">
              <a:spcBef>
                <a:spcPts val="6000"/>
              </a:spcBef>
              <a:buSzTx/>
              <a:buNone/>
              <a:defRPr sz="6900">
                <a:solidFill>
                  <a:srgbClr val="005493"/>
                </a:solidFill>
              </a:defRPr>
            </a:pPr>
            <a:r>
              <a:t>Click the dropdown menu next to Knit and use </a:t>
            </a:r>
            <a:r>
              <a:rPr b="1"/>
              <a:t>Knit with Parameters</a:t>
            </a:r>
            <a:r>
              <a:t> to render the document. </a:t>
            </a:r>
          </a:p>
          <a:p>
            <a:pPr marL="0" indent="0" defTabSz="537463">
              <a:spcBef>
                <a:spcPts val="6000"/>
              </a:spcBef>
              <a:buSzTx/>
              <a:buNone/>
              <a:defRPr sz="6900">
                <a:solidFill>
                  <a:srgbClr val="005493"/>
                </a:solidFill>
              </a:defRPr>
            </a:pPr>
            <a:r>
              <a:t>What happens if you type in a different name?</a:t>
            </a:r>
          </a:p>
        </p:txBody>
      </p:sp>
      <p:sp>
        <p:nvSpPr>
          <p:cNvPr id="769" name="Shape 76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30000" fill="hold"/>
                                        <p:tgtEl>
                                          <p:spTgt spid="76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67"/>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Shape 77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772"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73" name="Shape 773"/>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Parameters</a:t>
            </a:r>
          </a:p>
        </p:txBody>
      </p:sp>
      <p:sp>
        <p:nvSpPr>
          <p:cNvPr id="774" name="Shape 774"/>
          <p:cNvSpPr/>
          <p:nvPr/>
        </p:nvSpPr>
        <p:spPr>
          <a:xfrm>
            <a:off x="8280593" y="5090840"/>
            <a:ext cx="8557250" cy="6107644"/>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75" name="Shape 775"/>
          <p:cNvSpPr/>
          <p:nvPr/>
        </p:nvSpPr>
        <p:spPr>
          <a:xfrm>
            <a:off x="8528418" y="4698749"/>
            <a:ext cx="8428074" cy="6107644"/>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76" name="Shape 776"/>
          <p:cNvSpPr txBox="1"/>
          <p:nvPr/>
        </p:nvSpPr>
        <p:spPr>
          <a:xfrm>
            <a:off x="8887874" y="4939757"/>
            <a:ext cx="7511692" cy="59007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578358">
              <a:spcBef>
                <a:spcPts val="1400"/>
              </a:spcBef>
              <a:defRPr sz="3959">
                <a:solidFill>
                  <a:srgbClr val="A6AAA9"/>
                </a:solidFill>
                <a:latin typeface="Monaco"/>
                <a:ea typeface="Monaco"/>
                <a:cs typeface="Monaco"/>
                <a:sym typeface="Monaco"/>
              </a:defRPr>
            </a:pPr>
            <a:r>
              <a:t>---</a:t>
            </a:r>
          </a:p>
          <a:p>
            <a:pPr algn="l" defTabSz="578358">
              <a:spcBef>
                <a:spcPts val="1400"/>
              </a:spcBef>
              <a:defRPr sz="3959">
                <a:solidFill>
                  <a:srgbClr val="A6AAA9"/>
                </a:solidFill>
                <a:latin typeface="Monaco"/>
                <a:ea typeface="Monaco"/>
                <a:cs typeface="Monaco"/>
                <a:sym typeface="Monaco"/>
              </a:defRPr>
            </a:pPr>
            <a:r>
              <a:t>title: "Untitled"</a:t>
            </a:r>
          </a:p>
          <a:p>
            <a:pPr algn="l" defTabSz="578358">
              <a:spcBef>
                <a:spcPts val="1400"/>
              </a:spcBef>
              <a:defRPr sz="3959">
                <a:solidFill>
                  <a:srgbClr val="A6AAA9"/>
                </a:solidFill>
                <a:latin typeface="Monaco"/>
                <a:ea typeface="Monaco"/>
                <a:cs typeface="Monaco"/>
                <a:sym typeface="Monaco"/>
              </a:defRPr>
            </a:pPr>
            <a:r>
              <a:t>output: html_document</a:t>
            </a:r>
          </a:p>
          <a:p>
            <a:pPr algn="l" defTabSz="578358">
              <a:spcBef>
                <a:spcPts val="1400"/>
              </a:spcBef>
              <a:defRPr sz="3959">
                <a:latin typeface="Monaco"/>
                <a:ea typeface="Monaco"/>
                <a:cs typeface="Monaco"/>
                <a:sym typeface="Monaco"/>
              </a:defRPr>
            </a:pPr>
            <a:r>
              <a:t>params:</a:t>
            </a:r>
          </a:p>
          <a:p>
            <a:pPr algn="l" defTabSz="578358">
              <a:spcBef>
                <a:spcPts val="1400"/>
              </a:spcBef>
              <a:defRPr sz="3959">
                <a:latin typeface="Monaco"/>
                <a:ea typeface="Monaco"/>
                <a:cs typeface="Monaco"/>
                <a:sym typeface="Monaco"/>
              </a:defRPr>
            </a:pPr>
            <a:r>
              <a:t>  filename: "data.csv"</a:t>
            </a:r>
          </a:p>
          <a:p>
            <a:pPr algn="l" defTabSz="578358">
              <a:spcBef>
                <a:spcPts val="1400"/>
              </a:spcBef>
              <a:defRPr sz="3959">
                <a:latin typeface="Monaco"/>
                <a:ea typeface="Monaco"/>
                <a:cs typeface="Monaco"/>
                <a:sym typeface="Monaco"/>
              </a:defRPr>
            </a:pPr>
            <a:r>
              <a:t>  symbol: "FB"</a:t>
            </a:r>
          </a:p>
          <a:p>
            <a:pPr algn="l" defTabSz="578358">
              <a:spcBef>
                <a:spcPts val="1400"/>
              </a:spcBef>
              <a:defRPr sz="3959">
                <a:solidFill>
                  <a:srgbClr val="A6AAA9"/>
                </a:solidFill>
                <a:latin typeface="Monaco"/>
                <a:ea typeface="Monaco"/>
                <a:cs typeface="Monaco"/>
                <a:sym typeface="Monaco"/>
              </a:defRPr>
            </a:pPr>
            <a:r>
              <a:t>---</a:t>
            </a:r>
          </a:p>
        </p:txBody>
      </p:sp>
      <p:sp>
        <p:nvSpPr>
          <p:cNvPr id="777" name="Shape 777"/>
          <p:cNvSpPr txBox="1"/>
          <p:nvPr/>
        </p:nvSpPr>
        <p:spPr>
          <a:xfrm>
            <a:off x="4374665" y="3472255"/>
            <a:ext cx="15669435" cy="19509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1pPr algn="l">
              <a:defRPr sz="6000">
                <a:latin typeface="Helvetica"/>
                <a:ea typeface="Helvetica"/>
                <a:cs typeface="Helvetica"/>
                <a:sym typeface="Helvetica"/>
              </a:defRPr>
            </a:lvl1pPr>
          </a:lstStyle>
          <a:p>
            <a:pPr/>
            <a:r>
              <a:t>A list of values that you can call in R code chunks</a:t>
            </a:r>
          </a:p>
        </p:txBody>
      </p:sp>
      <p:sp>
        <p:nvSpPr>
          <p:cNvPr id="778" name="Shape 778"/>
          <p:cNvSpPr/>
          <p:nvPr/>
        </p:nvSpPr>
        <p:spPr>
          <a:xfrm>
            <a:off x="6678524" y="8758005"/>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79" name="Shape 779"/>
          <p:cNvSpPr txBox="1"/>
          <p:nvPr/>
        </p:nvSpPr>
        <p:spPr>
          <a:xfrm>
            <a:off x="1077334" y="8530210"/>
            <a:ext cx="5269123" cy="221984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lnSpc>
                <a:spcPct val="80000"/>
              </a:lnSpc>
              <a:spcBef>
                <a:spcPts val="2400"/>
              </a:spcBef>
              <a:defRPr b="1" sz="6000">
                <a:solidFill>
                  <a:schemeClr val="accent1"/>
                </a:solidFill>
                <a:latin typeface="Helvetica"/>
                <a:ea typeface="Helvetica"/>
                <a:cs typeface="Helvetica"/>
                <a:sym typeface="Helvetica"/>
              </a:defRPr>
            </a:lvl1pPr>
          </a:lstStyle>
          <a:p>
            <a:pPr/>
            <a:r>
              <a:t>elements and values</a:t>
            </a:r>
          </a:p>
        </p:txBody>
      </p:sp>
      <p:sp>
        <p:nvSpPr>
          <p:cNvPr id="780" name="Shape 780"/>
          <p:cNvSpPr/>
          <p:nvPr/>
        </p:nvSpPr>
        <p:spPr>
          <a:xfrm>
            <a:off x="6678524" y="7325522"/>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81" name="Shape 781"/>
          <p:cNvSpPr txBox="1"/>
          <p:nvPr/>
        </p:nvSpPr>
        <p:spPr>
          <a:xfrm>
            <a:off x="1077334" y="7376322"/>
            <a:ext cx="5269123" cy="112925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lstStyle>
            <a:lvl1pPr>
              <a:spcBef>
                <a:spcPts val="2400"/>
              </a:spcBef>
              <a:defRPr b="1" sz="6000">
                <a:solidFill>
                  <a:schemeClr val="accent1"/>
                </a:solidFill>
                <a:latin typeface="Helvetica"/>
                <a:ea typeface="Helvetica"/>
                <a:cs typeface="Helvetica"/>
                <a:sym typeface="Helvetica"/>
              </a:defRPr>
            </a:lvl1pPr>
          </a:lstStyle>
          <a:p>
            <a:pPr/>
            <a:r>
              <a:t>params list</a:t>
            </a:r>
          </a:p>
        </p:txBody>
      </p:sp>
      <p:sp>
        <p:nvSpPr>
          <p:cNvPr id="782" name="Shape 782"/>
          <p:cNvSpPr/>
          <p:nvPr/>
        </p:nvSpPr>
        <p:spPr>
          <a:xfrm>
            <a:off x="11944489" y="5491729"/>
            <a:ext cx="11258948" cy="24137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710" y="0"/>
                </a:moveTo>
                <a:cubicBezTo>
                  <a:pt x="11252" y="0"/>
                  <a:pt x="10881" y="1732"/>
                  <a:pt x="10881" y="3868"/>
                </a:cubicBezTo>
                <a:lnTo>
                  <a:pt x="10881" y="9909"/>
                </a:lnTo>
                <a:lnTo>
                  <a:pt x="0" y="21600"/>
                </a:lnTo>
                <a:lnTo>
                  <a:pt x="10988" y="12135"/>
                </a:lnTo>
                <a:cubicBezTo>
                  <a:pt x="11130" y="13324"/>
                  <a:pt x="11398" y="14142"/>
                  <a:pt x="11710" y="14142"/>
                </a:cubicBezTo>
                <a:lnTo>
                  <a:pt x="20771" y="14142"/>
                </a:lnTo>
                <a:cubicBezTo>
                  <a:pt x="21229" y="14142"/>
                  <a:pt x="21600" y="12410"/>
                  <a:pt x="21600" y="10274"/>
                </a:cubicBezTo>
                <a:lnTo>
                  <a:pt x="21600" y="3868"/>
                </a:lnTo>
                <a:cubicBezTo>
                  <a:pt x="21600" y="1732"/>
                  <a:pt x="21229" y="0"/>
                  <a:pt x="20771" y="0"/>
                </a:cubicBezTo>
                <a:lnTo>
                  <a:pt x="11710" y="0"/>
                </a:lnTo>
                <a:close/>
              </a:path>
            </a:pathLst>
          </a:custGeom>
          <a:solidFill>
            <a:schemeClr val="accent1">
              <a:alpha val="643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6000">
                <a:solidFill>
                  <a:srgbClr val="FFFFFF"/>
                </a:solidFill>
                <a:latin typeface="Helvetica"/>
                <a:ea typeface="Helvetica"/>
                <a:cs typeface="Helvetica"/>
                <a:sym typeface="Helvetica"/>
              </a:defRPr>
            </a:lvl1pPr>
          </a:lstStyle>
          <a:p>
            <a:pPr/>
            <a:r>
              <a:t>colon</a:t>
            </a:r>
          </a:p>
        </p:txBody>
      </p:sp>
      <p:sp>
        <p:nvSpPr>
          <p:cNvPr id="783" name="Shape 783"/>
          <p:cNvSpPr/>
          <p:nvPr/>
        </p:nvSpPr>
        <p:spPr>
          <a:xfrm>
            <a:off x="15959504" y="7354483"/>
            <a:ext cx="7220348" cy="33170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79" y="0"/>
                </a:moveTo>
                <a:cubicBezTo>
                  <a:pt x="5465" y="0"/>
                  <a:pt x="4886" y="1260"/>
                  <a:pt x="4886" y="2814"/>
                </a:cubicBezTo>
                <a:lnTo>
                  <a:pt x="4886" y="8544"/>
                </a:lnTo>
                <a:lnTo>
                  <a:pt x="0" y="9373"/>
                </a:lnTo>
                <a:lnTo>
                  <a:pt x="4886" y="10200"/>
                </a:lnTo>
                <a:lnTo>
                  <a:pt x="4886" y="18786"/>
                </a:lnTo>
                <a:cubicBezTo>
                  <a:pt x="4886" y="20340"/>
                  <a:pt x="5465" y="21600"/>
                  <a:pt x="6179" y="21600"/>
                </a:cubicBezTo>
                <a:lnTo>
                  <a:pt x="20307" y="21600"/>
                </a:lnTo>
                <a:cubicBezTo>
                  <a:pt x="21021" y="21600"/>
                  <a:pt x="21600" y="20340"/>
                  <a:pt x="21600" y="18786"/>
                </a:cubicBezTo>
                <a:lnTo>
                  <a:pt x="21600" y="2814"/>
                </a:lnTo>
                <a:cubicBezTo>
                  <a:pt x="21600" y="1260"/>
                  <a:pt x="21021" y="0"/>
                  <a:pt x="20307" y="0"/>
                </a:cubicBezTo>
                <a:lnTo>
                  <a:pt x="6179" y="0"/>
                </a:lnTo>
                <a:close/>
              </a:path>
            </a:pathLst>
          </a:custGeom>
          <a:solidFill>
            <a:schemeClr val="accent1">
              <a:hueOff val="273561"/>
              <a:satOff val="2937"/>
              <a:lumOff val="-22233"/>
              <a:alpha val="643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6000">
                <a:solidFill>
                  <a:srgbClr val="FFFFFF"/>
                </a:solidFill>
                <a:latin typeface="Helvetica"/>
                <a:ea typeface="Helvetica"/>
                <a:cs typeface="Helvetica"/>
                <a:sym typeface="Helvetica"/>
              </a:defRPr>
            </a:lvl1pPr>
          </a:lstStyle>
          <a:p>
            <a:pPr/>
            <a:r>
              <a:t>New line. Indented two spaces</a:t>
            </a:r>
          </a:p>
        </p:txBody>
      </p:sp>
      <p:sp>
        <p:nvSpPr>
          <p:cNvPr id="784" name="Shape 78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82"/>
                                        </p:tgtEl>
                                        <p:attrNameLst>
                                          <p:attrName>style.visibility</p:attrName>
                                        </p:attrNameLst>
                                      </p:cBhvr>
                                      <p:to>
                                        <p:strVal val="visible"/>
                                      </p:to>
                                    </p:set>
                                    <p:animEffect filter="dissolve" transition="in">
                                      <p:cBhvr>
                                        <p:cTn id="7" dur="200"/>
                                        <p:tgtEl>
                                          <p:spTgt spid="78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783"/>
                                        </p:tgtEl>
                                        <p:attrNameLst>
                                          <p:attrName>style.visibility</p:attrName>
                                        </p:attrNameLst>
                                      </p:cBhvr>
                                      <p:to>
                                        <p:strVal val="visible"/>
                                      </p:to>
                                    </p:set>
                                    <p:animEffect filter="dissolve" transition="in">
                                      <p:cBhvr>
                                        <p:cTn id="12" dur="199"/>
                                        <p:tgtEl>
                                          <p:spTgt spid="7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2" grpId="1"/>
      <p:bldP build="whole" bldLvl="1" animBg="1" rev="0" advAuto="0" spid="783" grpId="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Shape 788"/>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789"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790" name="Shape 790"/>
          <p:cNvSpPr/>
          <p:nvPr/>
        </p:nvSpPr>
        <p:spPr>
          <a:xfrm>
            <a:off x="5532608"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1" name="Shape 791"/>
          <p:cNvSpPr/>
          <p:nvPr/>
        </p:nvSpPr>
        <p:spPr>
          <a:xfrm>
            <a:off x="5780433" y="5718452"/>
            <a:ext cx="5588001" cy="7239001"/>
          </a:xfrm>
          <a:prstGeom prst="rect">
            <a:avLst/>
          </a:prstGeom>
          <a:solidFill>
            <a:srgbClr val="F0F2F4"/>
          </a:solidFill>
          <a:ln w="254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2" name="Shape 792"/>
          <p:cNvSpPr/>
          <p:nvPr/>
        </p:nvSpPr>
        <p:spPr>
          <a:xfrm>
            <a:off x="13060260" y="5932505"/>
            <a:ext cx="5588001" cy="7239001"/>
          </a:xfrm>
          <a:prstGeom prst="rect">
            <a:avLst/>
          </a:prstGeom>
          <a:solidFill>
            <a:srgbClr val="DCDEE0"/>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3" name="Shape 793"/>
          <p:cNvSpPr/>
          <p:nvPr/>
        </p:nvSpPr>
        <p:spPr>
          <a:xfrm>
            <a:off x="13287936" y="5719855"/>
            <a:ext cx="5592502" cy="7236196"/>
          </a:xfrm>
          <a:prstGeom prst="rect">
            <a:avLst/>
          </a:prstGeom>
          <a:solidFill>
            <a:srgbClr val="FFFFFF"/>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4" name="Shape 794"/>
          <p:cNvSpPr/>
          <p:nvPr/>
        </p:nvSpPr>
        <p:spPr>
          <a:xfrm>
            <a:off x="11605052" y="8398278"/>
            <a:ext cx="1270001" cy="1129255"/>
          </a:xfrm>
          <a:prstGeom prst="rightArrow">
            <a:avLst>
              <a:gd name="adj1" fmla="val 48054"/>
              <a:gd name="adj2" fmla="val 46669"/>
            </a:avLst>
          </a:prstGeom>
          <a:solidFill>
            <a:schemeClr val="accent1">
              <a:satOff val="-3355"/>
              <a:lumOff val="26614"/>
            </a:schemeClr>
          </a:solidFill>
          <a:ln w="12700">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795" name="Shape 795"/>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490727">
              <a:defRPr sz="10080">
                <a:latin typeface="Helvetica"/>
                <a:ea typeface="Helvetica"/>
                <a:cs typeface="Helvetica"/>
                <a:sym typeface="Helvetica"/>
              </a:defRPr>
            </a:lvl1pPr>
          </a:lstStyle>
          <a:p>
            <a:pPr/>
            <a:r>
              <a:t>Using Parameters</a:t>
            </a:r>
          </a:p>
        </p:txBody>
      </p:sp>
      <p:sp>
        <p:nvSpPr>
          <p:cNvPr id="796" name="Shape 796"/>
          <p:cNvSpPr txBox="1"/>
          <p:nvPr/>
        </p:nvSpPr>
        <p:spPr>
          <a:xfrm>
            <a:off x="6258001" y="3307022"/>
            <a:ext cx="11894252" cy="2203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p>
            <a:pPr algn="l">
              <a:defRPr sz="6000">
                <a:latin typeface="Helvetica"/>
                <a:ea typeface="Helvetica"/>
                <a:cs typeface="Helvetica"/>
                <a:sym typeface="Helvetica"/>
              </a:defRPr>
            </a:pPr>
            <a:r>
              <a:t>Call parameter values as elements of the params list, </a:t>
            </a:r>
            <a:r>
              <a:rPr b="1">
                <a:solidFill>
                  <a:schemeClr val="accent1"/>
                </a:solidFill>
              </a:rPr>
              <a:t>params$num</a:t>
            </a:r>
          </a:p>
        </p:txBody>
      </p:sp>
      <p:pic>
        <p:nvPicPr>
          <p:cNvPr id="797" name="Screen Shot 2014-06-29 at 9.58.21 PM.png"/>
          <p:cNvPicPr>
            <a:picLocks noChangeAspect="1"/>
          </p:cNvPicPr>
          <p:nvPr/>
        </p:nvPicPr>
        <p:blipFill>
          <a:blip r:embed="rId5">
            <a:extLst/>
          </a:blip>
          <a:srcRect l="2506" t="1538" r="7076" b="0"/>
          <a:stretch>
            <a:fillRect/>
          </a:stretch>
        </p:blipFill>
        <p:spPr>
          <a:xfrm>
            <a:off x="13443943" y="6144682"/>
            <a:ext cx="5280600" cy="5051008"/>
          </a:xfrm>
          <a:prstGeom prst="rect">
            <a:avLst/>
          </a:prstGeom>
          <a:ln w="12700">
            <a:miter lim="400000"/>
          </a:ln>
        </p:spPr>
      </p:pic>
      <p:sp>
        <p:nvSpPr>
          <p:cNvPr id="798" name="Shape 798"/>
          <p:cNvSpPr txBox="1"/>
          <p:nvPr/>
        </p:nvSpPr>
        <p:spPr>
          <a:xfrm>
            <a:off x="5926102" y="5619172"/>
            <a:ext cx="5493743" cy="76924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514095">
              <a:spcBef>
                <a:spcPts val="1300"/>
              </a:spcBef>
              <a:defRPr sz="3520">
                <a:latin typeface="Monaco"/>
                <a:ea typeface="Monaco"/>
                <a:cs typeface="Monaco"/>
                <a:sym typeface="Monaco"/>
              </a:defRPr>
            </a:pPr>
            <a:r>
              <a:t>--- </a:t>
            </a:r>
          </a:p>
          <a:p>
            <a:pPr algn="l" defTabSz="514095">
              <a:spcBef>
                <a:spcPts val="1300"/>
              </a:spcBef>
              <a:defRPr sz="3520">
                <a:latin typeface="Monaco"/>
                <a:ea typeface="Monaco"/>
                <a:cs typeface="Monaco"/>
                <a:sym typeface="Monaco"/>
              </a:defRPr>
            </a:pPr>
            <a:r>
              <a:t>params:</a:t>
            </a:r>
          </a:p>
          <a:p>
            <a:pPr algn="l" defTabSz="514095">
              <a:spcBef>
                <a:spcPts val="1300"/>
              </a:spcBef>
              <a:defRPr sz="3520">
                <a:latin typeface="Monaco"/>
                <a:ea typeface="Monaco"/>
                <a:cs typeface="Monaco"/>
                <a:sym typeface="Monaco"/>
              </a:defRPr>
            </a:pPr>
            <a:r>
              <a:t>  num: 42</a:t>
            </a:r>
          </a:p>
          <a:p>
            <a:pPr algn="l" defTabSz="514095">
              <a:spcBef>
                <a:spcPts val="1300"/>
              </a:spcBef>
              <a:defRPr sz="3520">
                <a:latin typeface="Monaco"/>
                <a:ea typeface="Monaco"/>
                <a:cs typeface="Monaco"/>
                <a:sym typeface="Monaco"/>
              </a:defRPr>
            </a:pPr>
            <a:r>
              <a:t>--- </a:t>
            </a:r>
          </a:p>
          <a:p>
            <a:pPr algn="l" defTabSz="514095">
              <a:spcBef>
                <a:spcPts val="1300"/>
              </a:spcBef>
              <a:defRPr sz="3520">
                <a:latin typeface="Monaco"/>
                <a:ea typeface="Monaco"/>
                <a:cs typeface="Monaco"/>
                <a:sym typeface="Monaco"/>
              </a:defRPr>
            </a:pPr>
            <a:r>
              <a:t>The value of the parameter is </a:t>
            </a:r>
          </a:p>
          <a:p>
            <a:pPr algn="l" defTabSz="514095">
              <a:defRPr sz="3520">
                <a:latin typeface="Monaco"/>
                <a:ea typeface="Monaco"/>
                <a:cs typeface="Monaco"/>
                <a:sym typeface="Monaco"/>
              </a:defRPr>
            </a:pPr>
            <a:r>
              <a:t>`r </a:t>
            </a:r>
            <a:r>
              <a:rPr>
                <a:solidFill>
                  <a:schemeClr val="accent1"/>
                </a:solidFill>
              </a:rPr>
              <a:t>params$num</a:t>
            </a:r>
            <a:r>
              <a:t>`, e.g.</a:t>
            </a:r>
          </a:p>
          <a:p>
            <a:pPr algn="l" defTabSz="514095">
              <a:defRPr sz="3520">
                <a:latin typeface="Monaco"/>
                <a:ea typeface="Monaco"/>
                <a:cs typeface="Monaco"/>
                <a:sym typeface="Monaco"/>
              </a:defRPr>
            </a:pPr>
          </a:p>
          <a:p>
            <a:pPr algn="l" defTabSz="514095">
              <a:defRPr sz="3520">
                <a:latin typeface="Monaco"/>
                <a:ea typeface="Monaco"/>
                <a:cs typeface="Monaco"/>
                <a:sym typeface="Monaco"/>
              </a:defRPr>
            </a:pPr>
            <a:r>
              <a:t>```{r}</a:t>
            </a:r>
          </a:p>
          <a:p>
            <a:pPr algn="l" defTabSz="514095">
              <a:spcBef>
                <a:spcPts val="1300"/>
              </a:spcBef>
              <a:defRPr sz="3520">
                <a:solidFill>
                  <a:schemeClr val="accent1"/>
                </a:solidFill>
                <a:latin typeface="Monaco"/>
                <a:ea typeface="Monaco"/>
                <a:cs typeface="Monaco"/>
                <a:sym typeface="Monaco"/>
              </a:defRPr>
            </a:pPr>
            <a:r>
              <a:t>params$num</a:t>
            </a:r>
          </a:p>
          <a:p>
            <a:pPr algn="l" defTabSz="514095">
              <a:spcBef>
                <a:spcPts val="1300"/>
              </a:spcBef>
              <a:defRPr sz="3520">
                <a:latin typeface="Monaco"/>
                <a:ea typeface="Monaco"/>
                <a:cs typeface="Monaco"/>
                <a:sym typeface="Monaco"/>
              </a:defRPr>
            </a:pPr>
            <a:r>
              <a:t>```</a:t>
            </a:r>
          </a:p>
        </p:txBody>
      </p:sp>
      <p:pic>
        <p:nvPicPr>
          <p:cNvPr id="799" name="Screen Shot 2016-02-15 at 7.36.32 PM.png"/>
          <p:cNvPicPr>
            <a:picLocks noChangeAspect="1"/>
          </p:cNvPicPr>
          <p:nvPr/>
        </p:nvPicPr>
        <p:blipFill>
          <a:blip r:embed="rId6">
            <a:extLst/>
          </a:blip>
          <a:stretch>
            <a:fillRect/>
          </a:stretch>
        </p:blipFill>
        <p:spPr>
          <a:xfrm>
            <a:off x="13359496" y="5915449"/>
            <a:ext cx="5449382" cy="5375241"/>
          </a:xfrm>
          <a:prstGeom prst="rect">
            <a:avLst/>
          </a:prstGeom>
          <a:ln w="12700">
            <a:miter lim="400000"/>
          </a:ln>
        </p:spPr>
      </p:pic>
      <p:sp>
        <p:nvSpPr>
          <p:cNvPr id="800" name="Shape 800"/>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04" name="Shape 804"/>
          <p:cNvSpPr txBox="1"/>
          <p:nvPr/>
        </p:nvSpPr>
        <p:spPr>
          <a:xfrm>
            <a:off x="2896090" y="5074772"/>
            <a:ext cx="18460995" cy="5880938"/>
          </a:xfrm>
          <a:prstGeom prst="rect">
            <a:avLst/>
          </a:prstGeom>
          <a:solidFill>
            <a:srgbClr val="DFE0E2"/>
          </a:solidFill>
          <a:ln w="12700">
            <a:miter lim="400000"/>
          </a:ln>
        </p:spPr>
        <p:txBody>
          <a:bodyPr lIns="71437" tIns="71437" rIns="71437" bIns="71437" anchor="ctr">
            <a:normAutofit fontScale="100000" lnSpcReduction="0"/>
          </a:bodyPr>
          <a:lstStyle/>
          <a:p>
            <a:pPr algn="l">
              <a:defRPr sz="5500">
                <a:latin typeface="Source Code Pro"/>
                <a:ea typeface="Source Code Pro"/>
                <a:cs typeface="Source Code Pro"/>
                <a:sym typeface="Source Code Pro"/>
              </a:defRPr>
            </a:pPr>
          </a:p>
        </p:txBody>
      </p:sp>
      <p:sp>
        <p:nvSpPr>
          <p:cNvPr id="805" name="Shape 805"/>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806" name="Shape 806"/>
          <p:cNvSpPr txBox="1"/>
          <p:nvPr>
            <p:ph type="title"/>
          </p:nvPr>
        </p:nvSpPr>
        <p:spPr>
          <a:xfrm>
            <a:off x="3106014" y="4833472"/>
            <a:ext cx="18460995" cy="5880938"/>
          </a:xfrm>
          <a:prstGeom prst="rect">
            <a:avLst/>
          </a:prstGeom>
          <a:solidFill>
            <a:srgbClr val="F1F2F4"/>
          </a:solidFill>
        </p:spPr>
        <p:txBody>
          <a:bodyPr/>
          <a:lstStyle/>
          <a:p>
            <a:pPr algn="l">
              <a:lnSpc>
                <a:spcPct val="120000"/>
              </a:lnSpc>
              <a:defRPr sz="5400">
                <a:latin typeface="Menlo"/>
                <a:ea typeface="Menlo"/>
                <a:cs typeface="Menlo"/>
                <a:sym typeface="Menlo"/>
              </a:defRPr>
            </a:pPr>
            <a:r>
              <a:t>names &lt;- c("Alice", "Bob", "Cathy")</a:t>
            </a:r>
          </a:p>
          <a:p>
            <a:pPr algn="l">
              <a:lnSpc>
                <a:spcPct val="120000"/>
              </a:lnSpc>
              <a:defRPr sz="5400">
                <a:latin typeface="Menlo"/>
                <a:ea typeface="Menlo"/>
                <a:cs typeface="Menlo"/>
                <a:sym typeface="Menlo"/>
              </a:defRPr>
            </a:pPr>
          </a:p>
          <a:p>
            <a:pPr algn="l">
              <a:lnSpc>
                <a:spcPct val="120000"/>
              </a:lnSpc>
              <a:defRPr sz="5400">
                <a:latin typeface="Menlo"/>
                <a:ea typeface="Menlo"/>
                <a:cs typeface="Menlo"/>
                <a:sym typeface="Menlo"/>
              </a:defRPr>
            </a:pPr>
            <a:r>
              <a:t>for (name in names) {</a:t>
            </a:r>
          </a:p>
          <a:p>
            <a:pPr algn="l">
              <a:lnSpc>
                <a:spcPct val="120000"/>
              </a:lnSpc>
              <a:defRPr sz="5400">
                <a:latin typeface="Menlo"/>
                <a:ea typeface="Menlo"/>
                <a:cs typeface="Menlo"/>
                <a:sym typeface="Menlo"/>
              </a:defRPr>
            </a:pPr>
            <a:r>
              <a:t>  render("05-RMarkdown-Parameters.Rmd", </a:t>
            </a:r>
          </a:p>
          <a:p>
            <a:pPr algn="l">
              <a:lnSpc>
                <a:spcPct val="120000"/>
              </a:lnSpc>
              <a:defRPr sz="5400">
                <a:latin typeface="Menlo"/>
                <a:ea typeface="Menlo"/>
                <a:cs typeface="Menlo"/>
                <a:sym typeface="Menlo"/>
              </a:defRPr>
            </a:pPr>
            <a:r>
              <a:t>         params = list(data = name))</a:t>
            </a:r>
          </a:p>
          <a:p>
            <a:pPr algn="l">
              <a:lnSpc>
                <a:spcPct val="120000"/>
              </a:lnSpc>
              <a:defRPr sz="5400">
                <a:latin typeface="Menlo"/>
                <a:ea typeface="Menlo"/>
                <a:cs typeface="Menlo"/>
                <a:sym typeface="Menlo"/>
              </a:defRPr>
            </a:pPr>
            <a:r>
              <a:t>}</a:t>
            </a:r>
          </a:p>
        </p:txBody>
      </p:sp>
      <p:sp>
        <p:nvSpPr>
          <p:cNvPr id="807" name="Shape 807"/>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render() + for</a:t>
            </a:r>
          </a:p>
        </p:txBody>
      </p:sp>
      <p:pic>
        <p:nvPicPr>
          <p:cNvPr id="808"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2" name="Shape 81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813"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814" name="Shape 814"/>
          <p:cNvSpPr txBox="1"/>
          <p:nvPr/>
        </p:nvSpPr>
        <p:spPr>
          <a:xfrm>
            <a:off x="2991606" y="1542578"/>
            <a:ext cx="18400788" cy="32938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000">
                <a:latin typeface="Helvetica"/>
                <a:ea typeface="Helvetica"/>
                <a:cs typeface="Helvetica"/>
                <a:sym typeface="Helvetica"/>
              </a:defRPr>
            </a:lvl1pPr>
          </a:lstStyle>
          <a:p>
            <a:pPr/>
            <a:r>
              <a:t>Code is an opportunity</a:t>
            </a:r>
          </a:p>
        </p:txBody>
      </p:sp>
      <p:sp>
        <p:nvSpPr>
          <p:cNvPr id="815" name="Shape 815"/>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
        <p:nvSpPr>
          <p:cNvPr id="816" name="Shape 816"/>
          <p:cNvSpPr txBox="1"/>
          <p:nvPr/>
        </p:nvSpPr>
        <p:spPr>
          <a:xfrm>
            <a:off x="2991606" y="4010735"/>
            <a:ext cx="18400788" cy="5694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24100">
                <a:solidFill>
                  <a:srgbClr val="EBEBEB"/>
                </a:solidFill>
                <a:latin typeface="Helvetica"/>
                <a:ea typeface="Helvetica"/>
                <a:cs typeface="Helvetica"/>
                <a:sym typeface="Helvetica"/>
              </a:defRPr>
            </a:lvl1pPr>
          </a:lstStyle>
          <a:p>
            <a:pPr/>
            <a:r>
              <a:t>Demo</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0" name="rmarkdown.png"/>
          <p:cNvPicPr>
            <a:picLocks noChangeAspect="1"/>
          </p:cNvPicPr>
          <p:nvPr/>
        </p:nvPicPr>
        <p:blipFill>
          <a:blip r:embed="rId2">
            <a:extLst/>
          </a:blip>
          <a:stretch>
            <a:fillRect/>
          </a:stretch>
        </p:blipFill>
        <p:spPr>
          <a:xfrm>
            <a:off x="8966200" y="4386629"/>
            <a:ext cx="6451600" cy="7478125"/>
          </a:xfrm>
          <a:prstGeom prst="rect">
            <a:avLst/>
          </a:prstGeom>
          <a:ln w="12700">
            <a:miter lim="400000"/>
          </a:ln>
        </p:spPr>
      </p:pic>
      <p:sp>
        <p:nvSpPr>
          <p:cNvPr id="821" name="Shape 821"/>
          <p:cNvSpPr txBox="1"/>
          <p:nvPr/>
        </p:nvSpPr>
        <p:spPr>
          <a:xfrm>
            <a:off x="777634" y="1951630"/>
            <a:ext cx="22828730"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Report Reproducibly with</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Shape 82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824"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825" name="www.surveymonkey.com/r/SX9X69R"/>
          <p:cNvSpPr txBox="1"/>
          <p:nvPr/>
        </p:nvSpPr>
        <p:spPr>
          <a:xfrm>
            <a:off x="6067308" y="6326177"/>
            <a:ext cx="9610886" cy="14636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algn="l">
              <a:defRPr sz="8700" u="sng">
                <a:solidFill>
                  <a:srgbClr val="0000FF"/>
                </a:solidFill>
                <a:uFill>
                  <a:solidFill>
                    <a:srgbClr val="0000FF"/>
                  </a:solidFill>
                </a:uFill>
                <a:latin typeface="Helvetica"/>
                <a:ea typeface="Helvetica"/>
                <a:cs typeface="Helvetica"/>
                <a:sym typeface="Helvetica"/>
                <a:hlinkClick r:id="rId5" invalidUrl="" action="" tgtFrame="" tooltip="" history="1" highlightClick="0" endSnd="0"/>
              </a:defRPr>
            </a:lvl1pPr>
          </a:lstStyle>
          <a:p>
            <a:pPr>
              <a:defRPr>
                <a:solidFill>
                  <a:srgbClr val="000000"/>
                </a:solidFill>
                <a:uFillTx/>
              </a:defRPr>
            </a:pPr>
            <a:r>
              <a:rPr>
                <a:solidFill>
                  <a:srgbClr val="0000FF"/>
                </a:solidFill>
                <a:uFill>
                  <a:solidFill>
                    <a:srgbClr val="0000FF"/>
                  </a:solidFill>
                </a:uFill>
                <a:hlinkClick r:id="rId5" invalidUrl="" action="" tgtFrame="" tooltip="" history="1" highlightClick="0" endSnd="0"/>
              </a:rPr>
              <a:t>rstd.io/class-survey</a:t>
            </a:r>
          </a:p>
        </p:txBody>
      </p:sp>
      <p:sp>
        <p:nvSpPr>
          <p:cNvPr id="826" name="Please take the class survey"/>
          <p:cNvSpPr txBox="1"/>
          <p:nvPr/>
        </p:nvSpPr>
        <p:spPr>
          <a:xfrm>
            <a:off x="6067308" y="3662577"/>
            <a:ext cx="17314080" cy="343471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algn="l">
              <a:lnSpc>
                <a:spcPct val="80000"/>
              </a:lnSpc>
              <a:defRPr sz="12000">
                <a:latin typeface="Helvetica"/>
                <a:ea typeface="Helvetica"/>
                <a:cs typeface="Helvetica"/>
                <a:sym typeface="Helvetica"/>
              </a:defRPr>
            </a:lvl1pPr>
          </a:lstStyle>
          <a:p>
            <a:pPr/>
            <a:r>
              <a:t>Please take the class survey</a:t>
            </a:r>
          </a:p>
        </p:txBody>
      </p:sp>
      <p:pic>
        <p:nvPicPr>
          <p:cNvPr id="827" name="Image" descr="Image"/>
          <p:cNvPicPr>
            <a:picLocks noChangeAspect="1"/>
          </p:cNvPicPr>
          <p:nvPr/>
        </p:nvPicPr>
        <p:blipFill>
          <a:blip r:embed="rId6">
            <a:extLst/>
          </a:blip>
          <a:stretch>
            <a:fillRect/>
          </a:stretch>
        </p:blipFill>
        <p:spPr>
          <a:xfrm>
            <a:off x="1002611" y="4412843"/>
            <a:ext cx="4427963" cy="3250313"/>
          </a:xfrm>
          <a:prstGeom prst="rect">
            <a:avLst/>
          </a:prstGeom>
          <a:ln w="12700">
            <a:miter lim="400000"/>
          </a:ln>
        </p:spPr>
      </p:pic>
      <p:sp>
        <p:nvSpPr>
          <p:cNvPr id="828" name="Shape 828"/>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2000">
                <a:latin typeface="Helvetica"/>
                <a:ea typeface="Helvetica"/>
                <a:cs typeface="Helvetica"/>
                <a:sym typeface="Helvetica"/>
              </a:defRPr>
            </a:lvl1pPr>
          </a:lstStyle>
          <a:p>
            <a:pPr/>
            <a:r>
              <a:t>Thank you</a:t>
            </a:r>
          </a:p>
        </p:txBody>
      </p:sp>
      <p:sp>
        <p:nvSpPr>
          <p:cNvPr id="829" name="Shape 82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230" name="Shape 230"/>
          <p:cNvSpPr txBox="1"/>
          <p:nvPr/>
        </p:nvSpPr>
        <p:spPr>
          <a:xfrm>
            <a:off x="2833687" y="5283199"/>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How it 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235"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grpSp>
        <p:nvGrpSpPr>
          <p:cNvPr id="239" name="Group 239"/>
          <p:cNvGrpSpPr/>
          <p:nvPr/>
        </p:nvGrpSpPr>
        <p:grpSpPr>
          <a:xfrm>
            <a:off x="1464825" y="4755780"/>
            <a:ext cx="4204440" cy="4204440"/>
            <a:chOff x="0" y="0"/>
            <a:chExt cx="4204438" cy="4204438"/>
          </a:xfrm>
        </p:grpSpPr>
        <p:pic>
          <p:nvPicPr>
            <p:cNvPr id="236" name="RSource.png"/>
            <p:cNvPicPr>
              <a:picLocks noChangeAspect="1"/>
            </p:cNvPicPr>
            <p:nvPr/>
          </p:nvPicPr>
          <p:blipFill>
            <a:blip r:embed="rId5">
              <a:extLst/>
            </a:blip>
            <a:stretch>
              <a:fillRect/>
            </a:stretch>
          </p:blipFill>
          <p:spPr>
            <a:xfrm>
              <a:off x="0" y="0"/>
              <a:ext cx="4204439" cy="4204439"/>
            </a:xfrm>
            <a:prstGeom prst="rect">
              <a:avLst/>
            </a:prstGeom>
            <a:ln w="12700" cap="flat">
              <a:noFill/>
              <a:miter lim="400000"/>
            </a:ln>
            <a:effectLst/>
          </p:spPr>
        </p:pic>
        <p:sp>
          <p:nvSpPr>
            <p:cNvPr id="237" name="Shape 237"/>
            <p:cNvSpPr/>
            <p:nvPr/>
          </p:nvSpPr>
          <p:spPr>
            <a:xfrm>
              <a:off x="1060142" y="1009486"/>
              <a:ext cx="2134810" cy="2134811"/>
            </a:xfrm>
            <a:prstGeom prst="ellipse">
              <a:avLst/>
            </a:prstGeom>
            <a:gradFill flip="none" rotWithShape="1">
              <a:gsLst>
                <a:gs pos="0">
                  <a:srgbClr val="78ACFF"/>
                </a:gs>
                <a:gs pos="100000">
                  <a:srgbClr val="004479"/>
                </a:gs>
              </a:gsLst>
              <a:lin ang="5400000" scaled="0"/>
            </a:gradFill>
            <a:ln w="12700" cap="flat">
              <a:noFill/>
              <a:miter lim="400000"/>
            </a:ln>
            <a:effectLst>
              <a:outerShdw sx="100000" sy="100000" kx="0" ky="0" algn="b" rotWithShape="0" blurRad="25400" dist="12700" dir="540000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p>
          </p:txBody>
        </p:sp>
        <p:sp>
          <p:nvSpPr>
            <p:cNvPr id="238" name="Shape 238"/>
            <p:cNvSpPr txBox="1"/>
            <p:nvPr/>
          </p:nvSpPr>
          <p:spPr>
            <a:xfrm>
              <a:off x="1057930" y="1252724"/>
              <a:ext cx="2088579" cy="1475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pPr/>
              <a:r>
                <a:t>Rmd</a:t>
              </a:r>
            </a:p>
          </p:txBody>
        </p:sp>
      </p:grpSp>
      <p:grpSp>
        <p:nvGrpSpPr>
          <p:cNvPr id="243" name="Group 243"/>
          <p:cNvGrpSpPr/>
          <p:nvPr/>
        </p:nvGrpSpPr>
        <p:grpSpPr>
          <a:xfrm>
            <a:off x="8983877" y="4755780"/>
            <a:ext cx="4204440" cy="4204440"/>
            <a:chOff x="0" y="0"/>
            <a:chExt cx="4204438" cy="4204438"/>
          </a:xfrm>
        </p:grpSpPr>
        <p:pic>
          <p:nvPicPr>
            <p:cNvPr id="240" name="RSource.png"/>
            <p:cNvPicPr>
              <a:picLocks noChangeAspect="1"/>
            </p:cNvPicPr>
            <p:nvPr/>
          </p:nvPicPr>
          <p:blipFill>
            <a:blip r:embed="rId5">
              <a:extLst/>
            </a:blip>
            <a:stretch>
              <a:fillRect/>
            </a:stretch>
          </p:blipFill>
          <p:spPr>
            <a:xfrm>
              <a:off x="0" y="0"/>
              <a:ext cx="4204439" cy="4204439"/>
            </a:xfrm>
            <a:prstGeom prst="rect">
              <a:avLst/>
            </a:prstGeom>
            <a:ln w="12700" cap="flat">
              <a:noFill/>
              <a:miter lim="400000"/>
            </a:ln>
            <a:effectLst/>
          </p:spPr>
        </p:pic>
        <p:sp>
          <p:nvSpPr>
            <p:cNvPr id="241" name="Shape 241"/>
            <p:cNvSpPr/>
            <p:nvPr/>
          </p:nvSpPr>
          <p:spPr>
            <a:xfrm>
              <a:off x="1060142" y="1009486"/>
              <a:ext cx="2134810" cy="2134811"/>
            </a:xfrm>
            <a:prstGeom prst="ellipse">
              <a:avLst/>
            </a:prstGeom>
            <a:gradFill flip="none" rotWithShape="1">
              <a:gsLst>
                <a:gs pos="0">
                  <a:srgbClr val="FF7E79"/>
                </a:gs>
                <a:gs pos="100000">
                  <a:srgbClr val="941100"/>
                </a:gs>
              </a:gsLst>
              <a:lin ang="5400000" scaled="0"/>
            </a:gradFill>
            <a:ln w="12700" cap="flat">
              <a:noFill/>
              <a:miter lim="400000"/>
            </a:ln>
            <a:effectLst>
              <a:outerShdw sx="100000" sy="100000" kx="0" ky="0" algn="b" rotWithShape="0" blurRad="25400" dist="12700" dir="540000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p>
          </p:txBody>
        </p:sp>
        <p:sp>
          <p:nvSpPr>
            <p:cNvPr id="242" name="Shape 242"/>
            <p:cNvSpPr txBox="1"/>
            <p:nvPr/>
          </p:nvSpPr>
          <p:spPr>
            <a:xfrm>
              <a:off x="1354315" y="1252724"/>
              <a:ext cx="1495809" cy="1475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pPr/>
              <a:r>
                <a:t>md</a:t>
              </a:r>
            </a:p>
          </p:txBody>
        </p:sp>
      </p:grpSp>
      <p:grpSp>
        <p:nvGrpSpPr>
          <p:cNvPr id="259" name="Group 259"/>
          <p:cNvGrpSpPr/>
          <p:nvPr/>
        </p:nvGrpSpPr>
        <p:grpSpPr>
          <a:xfrm>
            <a:off x="17143886" y="2283429"/>
            <a:ext cx="5775288" cy="10062569"/>
            <a:chOff x="0" y="0"/>
            <a:chExt cx="5775286" cy="10062567"/>
          </a:xfrm>
        </p:grpSpPr>
        <p:pic>
          <p:nvPicPr>
            <p:cNvPr id="244" name="pasted-image.png"/>
            <p:cNvPicPr>
              <a:picLocks noChangeAspect="1"/>
            </p:cNvPicPr>
            <p:nvPr/>
          </p:nvPicPr>
          <p:blipFill>
            <a:blip r:embed="rId6">
              <a:extLst/>
            </a:blip>
            <a:stretch>
              <a:fillRect/>
            </a:stretch>
          </p:blipFill>
          <p:spPr>
            <a:xfrm>
              <a:off x="0" y="1343927"/>
              <a:ext cx="2919638" cy="2919638"/>
            </a:xfrm>
            <a:prstGeom prst="rect">
              <a:avLst/>
            </a:prstGeom>
            <a:ln w="12700" cap="flat">
              <a:noFill/>
              <a:miter lim="400000"/>
            </a:ln>
            <a:effectLst/>
          </p:spPr>
        </p:pic>
        <p:grpSp>
          <p:nvGrpSpPr>
            <p:cNvPr id="249" name="Group 249"/>
            <p:cNvGrpSpPr/>
            <p:nvPr/>
          </p:nvGrpSpPr>
          <p:grpSpPr>
            <a:xfrm>
              <a:off x="2690900" y="0"/>
              <a:ext cx="3028113" cy="2919638"/>
              <a:chOff x="0" y="0"/>
              <a:chExt cx="3028111" cy="2919637"/>
            </a:xfrm>
          </p:grpSpPr>
          <p:pic>
            <p:nvPicPr>
              <p:cNvPr id="245" name="text-x-tex.png"/>
              <p:cNvPicPr>
                <a:picLocks noChangeAspect="1"/>
              </p:cNvPicPr>
              <p:nvPr/>
            </p:nvPicPr>
            <p:blipFill>
              <a:blip r:embed="rId7">
                <a:extLst/>
              </a:blip>
              <a:stretch>
                <a:fillRect/>
              </a:stretch>
            </p:blipFill>
            <p:spPr>
              <a:xfrm>
                <a:off x="108473" y="0"/>
                <a:ext cx="2919639" cy="2919638"/>
              </a:xfrm>
              <a:prstGeom prst="rect">
                <a:avLst/>
              </a:prstGeom>
              <a:ln w="12700" cap="flat">
                <a:noFill/>
                <a:miter lim="400000"/>
              </a:ln>
              <a:effectLst/>
            </p:spPr>
          </p:pic>
          <p:sp>
            <p:nvSpPr>
              <p:cNvPr id="246" name="Shape 246"/>
              <p:cNvSpPr/>
              <p:nvPr/>
            </p:nvSpPr>
            <p:spPr>
              <a:xfrm>
                <a:off x="616924" y="965142"/>
                <a:ext cx="2059220" cy="1735669"/>
              </a:xfrm>
              <a:prstGeom prst="rect">
                <a:avLst/>
              </a:prstGeom>
              <a:gradFill flip="none" rotWithShape="1">
                <a:gsLst>
                  <a:gs pos="9907">
                    <a:srgbClr val="C0C0C0"/>
                  </a:gs>
                  <a:gs pos="9907">
                    <a:srgbClr val="E0E0E0"/>
                  </a:gs>
                  <a:gs pos="43939">
                    <a:srgbClr val="FFFFFF"/>
                  </a:gs>
                </a:gsLst>
                <a:path path="shape">
                  <a:fillToRect l="56956" t="-15443" r="43043" b="115443"/>
                </a:path>
              </a:gradFill>
              <a:ln w="12700" cap="flat">
                <a:noFill/>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pic>
            <p:nvPicPr>
              <p:cNvPr id="247" name="pasted-image.png"/>
              <p:cNvPicPr>
                <a:picLocks noChangeAspect="1"/>
              </p:cNvPicPr>
              <p:nvPr/>
            </p:nvPicPr>
            <p:blipFill>
              <a:blip r:embed="rId8">
                <a:extLst/>
              </a:blip>
              <a:srcRect l="0" t="0" r="0" b="0"/>
              <a:stretch>
                <a:fillRect/>
              </a:stretch>
            </p:blipFill>
            <p:spPr>
              <a:xfrm>
                <a:off x="1304432" y="2204255"/>
                <a:ext cx="1243661" cy="472591"/>
              </a:xfrm>
              <a:prstGeom prst="rect">
                <a:avLst/>
              </a:prstGeom>
              <a:ln w="12700" cap="flat">
                <a:noFill/>
                <a:miter lim="400000"/>
              </a:ln>
              <a:effectLst/>
            </p:spPr>
          </p:pic>
          <p:pic>
            <p:nvPicPr>
              <p:cNvPr id="248" name="pasted-image.png"/>
              <p:cNvPicPr>
                <a:picLocks noChangeAspect="1"/>
              </p:cNvPicPr>
              <p:nvPr/>
            </p:nvPicPr>
            <p:blipFill>
              <a:blip r:embed="rId9">
                <a:extLst/>
              </a:blip>
              <a:srcRect l="0" t="6115" r="31672" b="68786"/>
              <a:stretch>
                <a:fillRect/>
              </a:stretch>
            </p:blipFill>
            <p:spPr>
              <a:xfrm>
                <a:off x="0" y="328175"/>
                <a:ext cx="1994904" cy="732777"/>
              </a:xfrm>
              <a:prstGeom prst="rect">
                <a:avLst/>
              </a:prstGeom>
              <a:ln w="12700" cap="flat">
                <a:noFill/>
                <a:miter lim="400000"/>
              </a:ln>
              <a:effectLst/>
            </p:spPr>
          </p:pic>
        </p:grpSp>
        <p:grpSp>
          <p:nvGrpSpPr>
            <p:cNvPr id="252" name="Group 252"/>
            <p:cNvGrpSpPr/>
            <p:nvPr/>
          </p:nvGrpSpPr>
          <p:grpSpPr>
            <a:xfrm>
              <a:off x="220806" y="4192403"/>
              <a:ext cx="2478026" cy="2919638"/>
              <a:chOff x="0" y="0"/>
              <a:chExt cx="2478024" cy="2919637"/>
            </a:xfrm>
          </p:grpSpPr>
          <p:pic>
            <p:nvPicPr>
              <p:cNvPr id="250" name="pasted-image.png"/>
              <p:cNvPicPr>
                <a:picLocks noChangeAspect="1"/>
              </p:cNvPicPr>
              <p:nvPr/>
            </p:nvPicPr>
            <p:blipFill>
              <a:blip r:embed="rId10">
                <a:extLst/>
              </a:blip>
              <a:stretch>
                <a:fillRect/>
              </a:stretch>
            </p:blipFill>
            <p:spPr>
              <a:xfrm>
                <a:off x="56556" y="0"/>
                <a:ext cx="2364913" cy="2364913"/>
              </a:xfrm>
              <a:prstGeom prst="rect">
                <a:avLst/>
              </a:prstGeom>
              <a:ln w="12700" cap="flat">
                <a:noFill/>
                <a:miter lim="400000"/>
              </a:ln>
              <a:effectLst/>
            </p:spPr>
          </p:pic>
          <p:sp>
            <p:nvSpPr>
              <p:cNvPr id="251" name="Shape 251"/>
              <p:cNvSpPr txBox="1"/>
              <p:nvPr/>
            </p:nvSpPr>
            <p:spPr>
              <a:xfrm>
                <a:off x="0" y="1941225"/>
                <a:ext cx="2478025" cy="9784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p>
                <a:pPr>
                  <a:lnSpc>
                    <a:spcPct val="30000"/>
                  </a:lnSpc>
                  <a:spcBef>
                    <a:spcPts val="2400"/>
                  </a:spcBef>
                  <a:defRPr sz="3000">
                    <a:latin typeface="Helvetica Neue Light"/>
                    <a:ea typeface="Helvetica Neue Light"/>
                    <a:cs typeface="Helvetica Neue Light"/>
                    <a:sym typeface="Helvetica Neue Light"/>
                  </a:defRPr>
                </a:pPr>
                <a:r>
                  <a:t>ioslides</a:t>
                </a:r>
              </a:p>
              <a:p>
                <a:pPr>
                  <a:lnSpc>
                    <a:spcPct val="30000"/>
                  </a:lnSpc>
                  <a:spcBef>
                    <a:spcPts val="2400"/>
                  </a:spcBef>
                  <a:defRPr sz="3000">
                    <a:latin typeface="Helvetica Neue Light"/>
                    <a:ea typeface="Helvetica Neue Light"/>
                    <a:cs typeface="Helvetica Neue Light"/>
                    <a:sym typeface="Helvetica Neue Light"/>
                  </a:defRPr>
                </a:pPr>
                <a:r>
                  <a:t>slidy, Beamer</a:t>
                </a:r>
              </a:p>
            </p:txBody>
          </p:sp>
        </p:grpSp>
        <p:grpSp>
          <p:nvGrpSpPr>
            <p:cNvPr id="255" name="Group 255"/>
            <p:cNvGrpSpPr/>
            <p:nvPr/>
          </p:nvGrpSpPr>
          <p:grpSpPr>
            <a:xfrm>
              <a:off x="2079719" y="7142930"/>
              <a:ext cx="2422636" cy="2919638"/>
              <a:chOff x="0" y="0"/>
              <a:chExt cx="2422634" cy="2919637"/>
            </a:xfrm>
          </p:grpSpPr>
          <p:pic>
            <p:nvPicPr>
              <p:cNvPr id="253" name="pasted-image.png"/>
              <p:cNvPicPr>
                <a:picLocks noChangeAspect="1"/>
              </p:cNvPicPr>
              <p:nvPr/>
            </p:nvPicPr>
            <p:blipFill>
              <a:blip r:embed="rId11">
                <a:extLst/>
              </a:blip>
              <a:stretch>
                <a:fillRect/>
              </a:stretch>
            </p:blipFill>
            <p:spPr>
              <a:xfrm>
                <a:off x="81471" y="0"/>
                <a:ext cx="2259693" cy="2259692"/>
              </a:xfrm>
              <a:prstGeom prst="rect">
                <a:avLst/>
              </a:prstGeom>
              <a:ln w="12700" cap="flat">
                <a:noFill/>
                <a:miter lim="400000"/>
              </a:ln>
              <a:effectLst/>
            </p:spPr>
          </p:pic>
          <p:sp>
            <p:nvSpPr>
              <p:cNvPr id="254" name="Shape 254"/>
              <p:cNvSpPr txBox="1"/>
              <p:nvPr/>
            </p:nvSpPr>
            <p:spPr>
              <a:xfrm>
                <a:off x="0" y="2240374"/>
                <a:ext cx="2422635" cy="6792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defTabSz="560831">
                  <a:lnSpc>
                    <a:spcPct val="70000"/>
                  </a:lnSpc>
                  <a:spcBef>
                    <a:spcPts val="2300"/>
                  </a:spcBef>
                  <a:defRPr sz="2880">
                    <a:latin typeface="Helvetica Neue Light"/>
                    <a:ea typeface="Helvetica Neue Light"/>
                    <a:cs typeface="Helvetica Neue Light"/>
                    <a:sym typeface="Helvetica Neue Light"/>
                  </a:defRPr>
                </a:lvl1pPr>
              </a:lstStyle>
              <a:p>
                <a:pPr/>
                <a:r>
                  <a:t>Microsoft Word</a:t>
                </a:r>
              </a:p>
            </p:txBody>
          </p:sp>
        </p:grpSp>
        <p:grpSp>
          <p:nvGrpSpPr>
            <p:cNvPr id="258" name="Group 258"/>
            <p:cNvGrpSpPr/>
            <p:nvPr/>
          </p:nvGrpSpPr>
          <p:grpSpPr>
            <a:xfrm>
              <a:off x="3078968" y="3823304"/>
              <a:ext cx="2696319" cy="3276337"/>
              <a:chOff x="0" y="0"/>
              <a:chExt cx="2696317" cy="3276335"/>
            </a:xfrm>
          </p:grpSpPr>
          <p:pic>
            <p:nvPicPr>
              <p:cNvPr id="256" name="pasted-image.tiff"/>
              <p:cNvPicPr>
                <a:picLocks noChangeAspect="1"/>
              </p:cNvPicPr>
              <p:nvPr/>
            </p:nvPicPr>
            <p:blipFill>
              <a:blip r:embed="rId12">
                <a:extLst/>
              </a:blip>
              <a:stretch>
                <a:fillRect/>
              </a:stretch>
            </p:blipFill>
            <p:spPr>
              <a:xfrm>
                <a:off x="0" y="0"/>
                <a:ext cx="2696318" cy="2696318"/>
              </a:xfrm>
              <a:prstGeom prst="rect">
                <a:avLst/>
              </a:prstGeom>
              <a:ln w="12700" cap="flat">
                <a:noFill/>
                <a:miter lim="400000"/>
              </a:ln>
              <a:effectLst/>
            </p:spPr>
          </p:pic>
          <p:sp>
            <p:nvSpPr>
              <p:cNvPr id="257" name="Shape 257"/>
              <p:cNvSpPr txBox="1"/>
              <p:nvPr/>
            </p:nvSpPr>
            <p:spPr>
              <a:xfrm>
                <a:off x="136841" y="2597073"/>
                <a:ext cx="2422635" cy="6792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nSpc>
                    <a:spcPct val="70000"/>
                  </a:lnSpc>
                  <a:spcBef>
                    <a:spcPts val="2400"/>
                  </a:spcBef>
                  <a:defRPr sz="3000">
                    <a:latin typeface="Helvetica Neue Light"/>
                    <a:ea typeface="Helvetica Neue Light"/>
                    <a:cs typeface="Helvetica Neue Light"/>
                    <a:sym typeface="Helvetica Neue Light"/>
                  </a:defRPr>
                </a:lvl1pPr>
              </a:lstStyle>
              <a:p>
                <a:pPr/>
                <a:r>
                  <a:t>Powerpoint</a:t>
                </a:r>
              </a:p>
            </p:txBody>
          </p:sp>
        </p:grpSp>
      </p:grpSp>
      <p:sp>
        <p:nvSpPr>
          <p:cNvPr id="260" name="Shape 260"/>
          <p:cNvSpPr/>
          <p:nvPr/>
        </p:nvSpPr>
        <p:spPr>
          <a:xfrm>
            <a:off x="5456276"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61" name="Shape 261"/>
          <p:cNvSpPr/>
          <p:nvPr/>
        </p:nvSpPr>
        <p:spPr>
          <a:xfrm>
            <a:off x="13112427" y="6223000"/>
            <a:ext cx="3872129" cy="1270000"/>
          </a:xfrm>
          <a:prstGeom prst="rightArrow">
            <a:avLst>
              <a:gd name="adj1" fmla="val 51188"/>
              <a:gd name="adj2" fmla="val 65724"/>
            </a:avLst>
          </a:prstGeom>
          <a:solidFill>
            <a:srgbClr val="A6AAA9"/>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62" name="Shape 262"/>
          <p:cNvSpPr txBox="1"/>
          <p:nvPr/>
        </p:nvSpPr>
        <p:spPr>
          <a:xfrm>
            <a:off x="5641504" y="1689817"/>
            <a:ext cx="3501673" cy="2254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000">
                <a:latin typeface="Helvetica"/>
                <a:ea typeface="Helvetica"/>
                <a:cs typeface="Helvetica"/>
                <a:sym typeface="Helvetica"/>
              </a:defRPr>
            </a:lvl1pPr>
          </a:lstStyle>
          <a:p>
            <a:pPr/>
            <a:r>
              <a:t>knitr</a:t>
            </a:r>
          </a:p>
        </p:txBody>
      </p:sp>
      <p:sp>
        <p:nvSpPr>
          <p:cNvPr id="263" name="Shape 263"/>
          <p:cNvSpPr txBox="1"/>
          <p:nvPr/>
        </p:nvSpPr>
        <p:spPr>
          <a:xfrm>
            <a:off x="12232535" y="1689817"/>
            <a:ext cx="5631913" cy="2254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000">
                <a:latin typeface="Helvetica"/>
                <a:ea typeface="Helvetica"/>
                <a:cs typeface="Helvetica"/>
                <a:sym typeface="Helvetica"/>
              </a:defRPr>
            </a:lvl1pPr>
          </a:lstStyle>
          <a:p>
            <a:pPr/>
            <a:r>
              <a:t>pandoc</a:t>
            </a:r>
          </a:p>
        </p:txBody>
      </p:sp>
      <p:sp>
        <p:nvSpPr>
          <p:cNvPr id="264" name="Shape 264"/>
          <p:cNvSpPr txBox="1"/>
          <p:nvPr/>
        </p:nvSpPr>
        <p:spPr>
          <a:xfrm>
            <a:off x="11902318" y="12663871"/>
            <a:ext cx="579364"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iterate type="el" backwards="0">
                                    <p:tmAbs val="0"/>
                                  </p:iterate>
                                  <p:childTnLst>
                                    <p:set>
                                      <p:cBhvr>
                                        <p:cTn id="10" fill="hold"/>
                                        <p:tgtEl>
                                          <p:spTgt spid="260"/>
                                        </p:tgtEl>
                                        <p:attrNameLst>
                                          <p:attrName>style.visibility</p:attrName>
                                        </p:attrNameLst>
                                      </p:cBhvr>
                                      <p:to>
                                        <p:strVal val="visible"/>
                                      </p:to>
                                    </p:set>
                                    <p:animEffect filter="wipe(left)" transition="in">
                                      <p:cBhvr>
                                        <p:cTn id="11" dur="500"/>
                                        <p:tgtEl>
                                          <p:spTgt spid="260"/>
                                        </p:tgtEl>
                                      </p:cBhvr>
                                    </p:animEffect>
                                  </p:childTnLst>
                                </p:cTn>
                              </p:par>
                            </p:childTnLst>
                          </p:cTn>
                        </p:par>
                        <p:par>
                          <p:cTn id="12" fill="hold">
                            <p:stCondLst>
                              <p:cond delay="500"/>
                            </p:stCondLst>
                            <p:childTnLst>
                              <p:par>
                                <p:cTn id="13" presetClass="entr" nodeType="afterEffect" presetSubtype="0" presetID="1" grpId="3" fill="hold">
                                  <p:stCondLst>
                                    <p:cond delay="0"/>
                                  </p:stCondLst>
                                  <p:iterate type="el" backwards="0">
                                    <p:tmAbs val="0"/>
                                  </p:iterate>
                                  <p:childTnLst>
                                    <p:set>
                                      <p:cBhvr>
                                        <p:cTn id="14" fill="hold"/>
                                        <p:tgtEl>
                                          <p:spTgt spid="2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2" grpId="5" fill="hold">
                                  <p:stCondLst>
                                    <p:cond delay="0"/>
                                  </p:stCondLst>
                                  <p:iterate type="el" backwards="0">
                                    <p:tmAbs val="0"/>
                                  </p:iterate>
                                  <p:childTnLst>
                                    <p:set>
                                      <p:cBhvr>
                                        <p:cTn id="22" fill="hold"/>
                                        <p:tgtEl>
                                          <p:spTgt spid="261"/>
                                        </p:tgtEl>
                                        <p:attrNameLst>
                                          <p:attrName>style.visibility</p:attrName>
                                        </p:attrNameLst>
                                      </p:cBhvr>
                                      <p:to>
                                        <p:strVal val="visible"/>
                                      </p:to>
                                    </p:set>
                                    <p:animEffect filter="wipe(left)" transition="in">
                                      <p:cBhvr>
                                        <p:cTn id="23" dur="500"/>
                                        <p:tgtEl>
                                          <p:spTgt spid="261"/>
                                        </p:tgtEl>
                                      </p:cBhvr>
                                    </p:animEffect>
                                  </p:childTnLst>
                                </p:cTn>
                              </p:par>
                            </p:childTnLst>
                          </p:cTn>
                        </p:par>
                        <p:par>
                          <p:cTn id="24" fill="hold">
                            <p:stCondLst>
                              <p:cond delay="500"/>
                            </p:stCondLst>
                            <p:childTnLst>
                              <p:par>
                                <p:cTn id="25" presetClass="entr" nodeType="afterEffect" presetSubtype="0" presetID="1" grpId="6" fill="hold">
                                  <p:stCondLst>
                                    <p:cond delay="0"/>
                                  </p:stCondLst>
                                  <p:iterate type="el" backwards="0">
                                    <p:tmAbs val="0"/>
                                  </p:iterate>
                                  <p:childTnLst>
                                    <p:set>
                                      <p:cBhvr>
                                        <p:cTn id="26" fill="hold"/>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1" grpId="5"/>
      <p:bldP build="whole" bldLvl="1" animBg="1" rev="0" advAuto="0" spid="262" grpId="1"/>
      <p:bldP build="whole" bldLvl="1" animBg="1" rev="0" advAuto="0" spid="263" grpId="4"/>
      <p:bldP build="whole" bldLvl="1" animBg="1" rev="0" advAuto="0" spid="259" grpId="6"/>
      <p:bldP build="whole" bldLvl="1" animBg="1" rev="0" advAuto="0" spid="243" grpId="3"/>
      <p:bldP build="whole" bldLvl="1" animBg="1" rev="0" advAuto="0" spid="260"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68" name="Shape 268"/>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69" name="Shape 269"/>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70" name="Shape 270"/>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71" name="Shape 27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272" name="Shape 27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Conclusions</a:t>
            </a:r>
          </a:p>
        </p:txBody>
      </p:sp>
      <p:sp>
        <p:nvSpPr>
          <p:cNvPr id="273" name="Shape 273"/>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274" name="Shape 274"/>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Hypothesis</a:t>
            </a:r>
          </a:p>
        </p:txBody>
      </p:sp>
      <p:sp>
        <p:nvSpPr>
          <p:cNvPr id="275" name="Shape 275"/>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276" name="Shape 276"/>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277" name="Shape 277"/>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278" name="Shape 278"/>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Import</a:t>
            </a:r>
          </a:p>
        </p:txBody>
      </p:sp>
      <p:sp>
        <p:nvSpPr>
          <p:cNvPr id="279" name="Shape 279"/>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Tidy</a:t>
            </a:r>
          </a:p>
        </p:txBody>
      </p:sp>
      <p:sp>
        <p:nvSpPr>
          <p:cNvPr id="280" name="Shape 280"/>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1" name="Shape 281"/>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284" name="Group 284"/>
          <p:cNvGrpSpPr/>
          <p:nvPr/>
        </p:nvGrpSpPr>
        <p:grpSpPr>
          <a:xfrm rot="2877213">
            <a:off x="6490112" y="5686221"/>
            <a:ext cx="1039396" cy="1048959"/>
            <a:chOff x="0" y="0"/>
            <a:chExt cx="1039394" cy="1048958"/>
          </a:xfrm>
        </p:grpSpPr>
        <p:sp>
          <p:nvSpPr>
            <p:cNvPr id="282" name="Shape 282"/>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3" name="Shape 283"/>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287" name="Group 287"/>
          <p:cNvGrpSpPr/>
          <p:nvPr/>
        </p:nvGrpSpPr>
        <p:grpSpPr>
          <a:xfrm rot="1062803">
            <a:off x="4380656" y="8690912"/>
            <a:ext cx="1039395" cy="1048960"/>
            <a:chOff x="0" y="0"/>
            <a:chExt cx="1039394" cy="1048958"/>
          </a:xfrm>
        </p:grpSpPr>
        <p:sp>
          <p:nvSpPr>
            <p:cNvPr id="285" name="Shape 285"/>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6" name="Shape 286"/>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88" name="Shape 288"/>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Data</a:t>
            </a:r>
          </a:p>
        </p:txBody>
      </p:sp>
      <p:sp>
        <p:nvSpPr>
          <p:cNvPr id="289" name="Shape 289"/>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Experiment</a:t>
            </a:r>
          </a:p>
        </p:txBody>
      </p:sp>
      <p:sp>
        <p:nvSpPr>
          <p:cNvPr id="290" name="Shape 290"/>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91" name="Shape 29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92" name="Shape 292"/>
          <p:cNvSpPr txBox="1"/>
          <p:nvPr/>
        </p:nvSpPr>
        <p:spPr>
          <a:xfrm rot="21271686">
            <a:off x="20279118" y="5520457"/>
            <a:ext cx="2907501"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CODE</a:t>
            </a:r>
          </a:p>
        </p:txBody>
      </p:sp>
      <p:sp>
        <p:nvSpPr>
          <p:cNvPr id="293" name="Shape 293"/>
          <p:cNvSpPr txBox="1"/>
          <p:nvPr/>
        </p:nvSpPr>
        <p:spPr>
          <a:xfrm rot="21271686">
            <a:off x="19858263" y="4065793"/>
            <a:ext cx="2167547"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Data</a:t>
            </a:r>
          </a:p>
        </p:txBody>
      </p:sp>
      <p:sp>
        <p:nvSpPr>
          <p:cNvPr id="294" name="Shape 294"/>
          <p:cNvSpPr txBox="1"/>
          <p:nvPr/>
        </p:nvSpPr>
        <p:spPr>
          <a:xfrm rot="21271686">
            <a:off x="18230891" y="2597965"/>
            <a:ext cx="4709717"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Reasoning</a:t>
            </a:r>
          </a:p>
        </p:txBody>
      </p:sp>
      <p:sp>
        <p:nvSpPr>
          <p:cNvPr id="295" name="Shape 295"/>
          <p:cNvSpPr txBox="1"/>
          <p:nvPr/>
        </p:nvSpPr>
        <p:spPr>
          <a:xfrm rot="21271686">
            <a:off x="21509876" y="6734075"/>
            <a:ext cx="960773" cy="1882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400">
                <a:solidFill>
                  <a:srgbClr val="FF2600"/>
                </a:solidFill>
                <a:latin typeface="Helvetica"/>
                <a:ea typeface="Helvetica"/>
                <a:cs typeface="Helvetica"/>
                <a:sym typeface="Helvetica"/>
              </a:defRPr>
            </a:lvl1pPr>
          </a:lstStyle>
          <a:p>
            <a:pP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0" name="Shape 300"/>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1" name="Shape 301"/>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2" name="Shape 30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303" name="Shape 303"/>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Conclusions</a:t>
            </a:r>
          </a:p>
        </p:txBody>
      </p:sp>
      <p:sp>
        <p:nvSpPr>
          <p:cNvPr id="304" name="Shape 304"/>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305" name="Shape 305"/>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Hypothesis</a:t>
            </a:r>
          </a:p>
        </p:txBody>
      </p:sp>
      <p:sp>
        <p:nvSpPr>
          <p:cNvPr id="306" name="Shape 306"/>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307" name="Shape 307"/>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308" name="Shape 308"/>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309" name="Shape 309"/>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Import</a:t>
            </a:r>
          </a:p>
        </p:txBody>
      </p:sp>
      <p:sp>
        <p:nvSpPr>
          <p:cNvPr id="310" name="Shape 310"/>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Tidy</a:t>
            </a:r>
          </a:p>
        </p:txBody>
      </p:sp>
      <p:sp>
        <p:nvSpPr>
          <p:cNvPr id="311" name="Shape 311"/>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2" name="Shape 312"/>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315" name="Group 315"/>
          <p:cNvGrpSpPr/>
          <p:nvPr/>
        </p:nvGrpSpPr>
        <p:grpSpPr>
          <a:xfrm rot="2877213">
            <a:off x="6490112" y="5686221"/>
            <a:ext cx="1039396" cy="1048959"/>
            <a:chOff x="0" y="0"/>
            <a:chExt cx="1039394" cy="1048958"/>
          </a:xfrm>
        </p:grpSpPr>
        <p:sp>
          <p:nvSpPr>
            <p:cNvPr id="313" name="Shape 31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4" name="Shape 31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318" name="Group 318"/>
          <p:cNvGrpSpPr/>
          <p:nvPr/>
        </p:nvGrpSpPr>
        <p:grpSpPr>
          <a:xfrm rot="1062803">
            <a:off x="4380656" y="8690912"/>
            <a:ext cx="1039395" cy="1048960"/>
            <a:chOff x="0" y="0"/>
            <a:chExt cx="1039394" cy="1048958"/>
          </a:xfrm>
        </p:grpSpPr>
        <p:sp>
          <p:nvSpPr>
            <p:cNvPr id="316" name="Shape 316"/>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7" name="Shape 317"/>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19" name="Shape 319"/>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Data</a:t>
            </a:r>
          </a:p>
        </p:txBody>
      </p:sp>
      <p:sp>
        <p:nvSpPr>
          <p:cNvPr id="320" name="Shape 320"/>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Experiment</a:t>
            </a:r>
          </a:p>
        </p:txBody>
      </p:sp>
      <p:sp>
        <p:nvSpPr>
          <p:cNvPr id="321" name="Shape 321"/>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22" name="Shape 322"/>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326" name="Group 326"/>
          <p:cNvGrpSpPr/>
          <p:nvPr/>
        </p:nvGrpSpPr>
        <p:grpSpPr>
          <a:xfrm>
            <a:off x="19413839" y="2221878"/>
            <a:ext cx="4204440" cy="4204440"/>
            <a:chOff x="0" y="0"/>
            <a:chExt cx="4204438" cy="4204438"/>
          </a:xfrm>
        </p:grpSpPr>
        <p:pic>
          <p:nvPicPr>
            <p:cNvPr id="323" name="RSource.png"/>
            <p:cNvPicPr>
              <a:picLocks noChangeAspect="1"/>
            </p:cNvPicPr>
            <p:nvPr/>
          </p:nvPicPr>
          <p:blipFill>
            <a:blip r:embed="rId4">
              <a:extLst/>
            </a:blip>
            <a:stretch>
              <a:fillRect/>
            </a:stretch>
          </p:blipFill>
          <p:spPr>
            <a:xfrm>
              <a:off x="0" y="0"/>
              <a:ext cx="4204439" cy="4204439"/>
            </a:xfrm>
            <a:prstGeom prst="rect">
              <a:avLst/>
            </a:prstGeom>
            <a:ln w="12700" cap="flat">
              <a:noFill/>
              <a:miter lim="400000"/>
            </a:ln>
            <a:effectLst/>
          </p:spPr>
        </p:pic>
        <p:sp>
          <p:nvSpPr>
            <p:cNvPr id="324" name="Shape 324"/>
            <p:cNvSpPr/>
            <p:nvPr/>
          </p:nvSpPr>
          <p:spPr>
            <a:xfrm>
              <a:off x="1060142" y="1009486"/>
              <a:ext cx="2134810" cy="2134811"/>
            </a:xfrm>
            <a:prstGeom prst="ellipse">
              <a:avLst/>
            </a:prstGeom>
            <a:gradFill flip="none" rotWithShape="1">
              <a:gsLst>
                <a:gs pos="0">
                  <a:srgbClr val="78ACFF"/>
                </a:gs>
                <a:gs pos="100000">
                  <a:srgbClr val="004479"/>
                </a:gs>
              </a:gsLst>
              <a:lin ang="5400000" scaled="0"/>
            </a:gradFill>
            <a:ln w="12700" cap="flat">
              <a:noFill/>
              <a:miter lim="400000"/>
            </a:ln>
            <a:effectLst>
              <a:outerShdw sx="100000" sy="100000" kx="0" ky="0" algn="b" rotWithShape="0" blurRad="25400" dist="12700" dir="5400000">
                <a:srgbClr val="000000">
                  <a:alpha val="40000"/>
                </a:srgbClr>
              </a:outerShdw>
            </a:effectLst>
          </p:spPr>
          <p:txBody>
            <a:bodyPr wrap="square" lIns="54570" tIns="54570" rIns="54570" bIns="54570" numCol="1" anchor="ctr">
              <a:noAutofit/>
            </a:bodyPr>
            <a:lstStyle/>
            <a:p>
              <a:pPr>
                <a:defRPr sz="2600">
                  <a:solidFill>
                    <a:srgbClr val="FFFFFF"/>
                  </a:solidFill>
                  <a:latin typeface="Helvetica Light"/>
                  <a:ea typeface="Helvetica Light"/>
                  <a:cs typeface="Helvetica Light"/>
                  <a:sym typeface="Helvetica Light"/>
                </a:defRPr>
              </a:pPr>
            </a:p>
          </p:txBody>
        </p:sp>
        <p:sp>
          <p:nvSpPr>
            <p:cNvPr id="325" name="Shape 325"/>
            <p:cNvSpPr txBox="1"/>
            <p:nvPr/>
          </p:nvSpPr>
          <p:spPr>
            <a:xfrm>
              <a:off x="1057930" y="1252724"/>
              <a:ext cx="2088579" cy="1475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7000">
                  <a:solidFill>
                    <a:srgbClr val="FFFFFF"/>
                  </a:solidFill>
                  <a:latin typeface="Courier"/>
                  <a:ea typeface="Courier"/>
                  <a:cs typeface="Courier"/>
                  <a:sym typeface="Courier"/>
                </a:defRPr>
              </a:lvl1pPr>
            </a:lstStyle>
            <a:p>
              <a:pPr/>
              <a:r>
                <a:t>Rmd</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pic>
        <p:nvPicPr>
          <p:cNvPr id="331" name="rmarkdown.png"/>
          <p:cNvPicPr>
            <a:picLocks noChangeAspect="1"/>
          </p:cNvPicPr>
          <p:nvPr/>
        </p:nvPicPr>
        <p:blipFill>
          <a:blip r:embed="rId4">
            <a:extLst/>
          </a:blip>
          <a:stretch>
            <a:fillRect/>
          </a:stretch>
        </p:blipFill>
        <p:spPr>
          <a:xfrm>
            <a:off x="22453674" y="11724042"/>
            <a:ext cx="1533934" cy="1778001"/>
          </a:xfrm>
          <a:prstGeom prst="rect">
            <a:avLst/>
          </a:prstGeom>
          <a:ln w="12700">
            <a:miter lim="400000"/>
          </a:ln>
        </p:spPr>
      </p:pic>
      <p:sp>
        <p:nvSpPr>
          <p:cNvPr id="332" name="Shape 332"/>
          <p:cNvSpPr txBox="1"/>
          <p:nvPr/>
        </p:nvSpPr>
        <p:spPr>
          <a:xfrm>
            <a:off x="6976982" y="1334094"/>
            <a:ext cx="10464801" cy="2069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2870">
                <a:latin typeface="Helvetica"/>
                <a:ea typeface="Helvetica"/>
                <a:cs typeface="Helvetica"/>
                <a:sym typeface="Helvetica"/>
              </a:defRPr>
            </a:lvl1pPr>
          </a:lstStyle>
          <a:p>
            <a:pPr/>
            <a:r>
              <a:t>Logistics</a:t>
            </a:r>
          </a:p>
        </p:txBody>
      </p:sp>
      <p:grpSp>
        <p:nvGrpSpPr>
          <p:cNvPr id="335" name="Group 335"/>
          <p:cNvGrpSpPr/>
          <p:nvPr/>
        </p:nvGrpSpPr>
        <p:grpSpPr>
          <a:xfrm>
            <a:off x="4700748" y="4647410"/>
            <a:ext cx="15844357" cy="2833908"/>
            <a:chOff x="784100" y="168441"/>
            <a:chExt cx="15844355" cy="2833906"/>
          </a:xfrm>
        </p:grpSpPr>
        <p:sp>
          <p:nvSpPr>
            <p:cNvPr id="333" name="Shape 333"/>
            <p:cNvSpPr txBox="1"/>
            <p:nvPr/>
          </p:nvSpPr>
          <p:spPr>
            <a:xfrm>
              <a:off x="2197287" y="168441"/>
              <a:ext cx="14431170" cy="28339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a:defRPr sz="6000">
                  <a:latin typeface="Helvetica"/>
                  <a:ea typeface="Helvetica"/>
                  <a:cs typeface="Helvetica"/>
                  <a:sym typeface="Helvetica"/>
                </a:defRPr>
              </a:pPr>
              <a:r>
                <a:t>Knitr runs the document in a fresh R session, which means you need to load the libraries that the document uses </a:t>
              </a:r>
              <a:r>
                <a:rPr i="1">
                  <a:solidFill>
                    <a:schemeClr val="accent1"/>
                  </a:solidFill>
                </a:rPr>
                <a:t>in the document</a:t>
              </a:r>
            </a:p>
          </p:txBody>
        </p:sp>
        <p:sp>
          <p:nvSpPr>
            <p:cNvPr id="334" name="Shape 334"/>
            <p:cNvSpPr/>
            <p:nvPr/>
          </p:nvSpPr>
          <p:spPr>
            <a:xfrm>
              <a:off x="784100" y="1595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sz="20000">
                  <a:solidFill>
                    <a:schemeClr val="accent1">
                      <a:hueOff val="47394"/>
                      <a:satOff val="-25753"/>
                      <a:lumOff val="-7544"/>
                    </a:schemeClr>
                  </a:solidFill>
                  <a:latin typeface="Helvetica"/>
                  <a:ea typeface="Helvetica"/>
                  <a:cs typeface="Helvetica"/>
                  <a:sym typeface="Helvetica"/>
                </a:defRPr>
              </a:lvl1pPr>
            </a:lstStyle>
            <a:p>
              <a:pPr/>
              <a:r>
                <a:t>1</a:t>
              </a:r>
            </a:p>
          </p:txBody>
        </p:sp>
      </p:gr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